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Lst>
  <p:notesMasterIdLst>
    <p:notesMasterId r:id="rId16"/>
  </p:notesMasterIdLst>
  <p:sldIdLst>
    <p:sldId id="369" r:id="rId3"/>
    <p:sldId id="256" r:id="rId4"/>
    <p:sldId id="368" r:id="rId5"/>
    <p:sldId id="333" r:id="rId6"/>
    <p:sldId id="292" r:id="rId7"/>
    <p:sldId id="362" r:id="rId8"/>
    <p:sldId id="360" r:id="rId9"/>
    <p:sldId id="364" r:id="rId10"/>
    <p:sldId id="363" r:id="rId11"/>
    <p:sldId id="366" r:id="rId12"/>
    <p:sldId id="365" r:id="rId13"/>
    <p:sldId id="367" r:id="rId14"/>
    <p:sldId id="32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09CB"/>
    <a:srgbClr val="0D35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7" autoAdjust="0"/>
    <p:restoredTop sz="94658" autoAdjust="0"/>
  </p:normalViewPr>
  <p:slideViewPr>
    <p:cSldViewPr snapToGrid="0">
      <p:cViewPr varScale="1">
        <p:scale>
          <a:sx n="109" d="100"/>
          <a:sy n="109" d="100"/>
        </p:scale>
        <p:origin x="1422" y="10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22B9E2-75B0-4203-91C5-78CC11F4699A}" type="datetimeFigureOut">
              <a:rPr lang="de-DE" smtClean="0"/>
              <a:t>05.10.2023</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C6462F-5237-4F3A-B364-346A9512BDF4}" type="slidenum">
              <a:rPr lang="de-DE" smtClean="0"/>
              <a:t>‹Nr.›</a:t>
            </a:fld>
            <a:endParaRPr lang="de-DE"/>
          </a:p>
        </p:txBody>
      </p:sp>
    </p:spTree>
    <p:extLst>
      <p:ext uri="{BB962C8B-B14F-4D97-AF65-F5344CB8AC3E}">
        <p14:creationId xmlns:p14="http://schemas.microsoft.com/office/powerpoint/2010/main" val="544958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5E44EC3-99A7-42E6-9C26-942FE06F0537}"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47037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pic>
        <p:nvPicPr>
          <p:cNvPr id="12" name="Grafik 11"/>
          <p:cNvPicPr>
            <a:picLocks noChangeAspect="1"/>
          </p:cNvPicPr>
          <p:nvPr userDrawn="1"/>
        </p:nvPicPr>
        <p:blipFill>
          <a:blip r:embed="rId2"/>
          <a:stretch>
            <a:fillRect/>
          </a:stretch>
        </p:blipFill>
        <p:spPr>
          <a:xfrm>
            <a:off x="-32140" y="0"/>
            <a:ext cx="9208280" cy="6857999"/>
          </a:xfrm>
          <a:prstGeom prst="rect">
            <a:avLst/>
          </a:prstGeom>
        </p:spPr>
      </p:pic>
      <p:sp>
        <p:nvSpPr>
          <p:cNvPr id="2" name="Title 1"/>
          <p:cNvSpPr>
            <a:spLocks noGrp="1"/>
          </p:cNvSpPr>
          <p:nvPr>
            <p:ph type="ctrTitle"/>
          </p:nvPr>
        </p:nvSpPr>
        <p:spPr>
          <a:xfrm>
            <a:off x="328614" y="1645919"/>
            <a:ext cx="7798116" cy="1864043"/>
          </a:xfrm>
        </p:spPr>
        <p:txBody>
          <a:bodyPr anchor="b"/>
          <a:lstStyle>
            <a:lvl1pPr algn="l">
              <a:defRPr sz="6000">
                <a:solidFill>
                  <a:srgbClr val="0D3559"/>
                </a:solidFill>
                <a:latin typeface="Fira Sans Condensed Medium" panose="020B0603050000020004" pitchFamily="34" charset="0"/>
              </a:defRPr>
            </a:lvl1pPr>
          </a:lstStyle>
          <a:p>
            <a:r>
              <a:rPr lang="de-DE" dirty="0" smtClean="0"/>
              <a:t>Titelmasterformat durch Klicken bearbeiten</a:t>
            </a:r>
            <a:endParaRPr lang="en-US" dirty="0"/>
          </a:p>
        </p:txBody>
      </p:sp>
      <p:sp>
        <p:nvSpPr>
          <p:cNvPr id="3" name="Subtitle 2"/>
          <p:cNvSpPr>
            <a:spLocks noGrp="1"/>
          </p:cNvSpPr>
          <p:nvPr>
            <p:ph type="subTitle" idx="1"/>
          </p:nvPr>
        </p:nvSpPr>
        <p:spPr>
          <a:xfrm>
            <a:off x="328614" y="3762058"/>
            <a:ext cx="6597966" cy="992822"/>
          </a:xfrm>
        </p:spPr>
        <p:txBody>
          <a:bodyPr/>
          <a:lstStyle>
            <a:lvl1pPr marL="0" indent="0" algn="l">
              <a:buNone/>
              <a:defRPr sz="2400">
                <a:solidFill>
                  <a:srgbClr val="0D3559"/>
                </a:solidFill>
                <a:latin typeface="Fira Sans Condensed Medium" panose="020B06030500000200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Formatvorlage des Untertitelmasters durch Klicken bearbeiten</a:t>
            </a:r>
            <a:endParaRPr lang="en-US" dirty="0"/>
          </a:p>
        </p:txBody>
      </p:sp>
    </p:spTree>
    <p:extLst>
      <p:ext uri="{BB962C8B-B14F-4D97-AF65-F5344CB8AC3E}">
        <p14:creationId xmlns:p14="http://schemas.microsoft.com/office/powerpoint/2010/main" val="629627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202B3409-EEE5-4CFF-9492-7705D14DEBF8}" type="datetime1">
              <a:rPr lang="de-DE" smtClean="0">
                <a:solidFill>
                  <a:prstClr val="black">
                    <a:tint val="75000"/>
                  </a:prstClr>
                </a:solidFill>
              </a:rPr>
              <a:pPr/>
              <a:t>05.10.2023</a:t>
            </a:fld>
            <a:endParaRPr lang="de-DE">
              <a:solidFill>
                <a:prstClr val="black">
                  <a:tint val="75000"/>
                </a:prstClr>
              </a:solidFill>
            </a:endParaRPr>
          </a:p>
        </p:txBody>
      </p:sp>
      <p:sp>
        <p:nvSpPr>
          <p:cNvPr id="4" name="Fußzeilenplatzhalter 3"/>
          <p:cNvSpPr>
            <a:spLocks noGrp="1"/>
          </p:cNvSpPr>
          <p:nvPr>
            <p:ph type="ftr" sz="quarter" idx="11"/>
          </p:nvPr>
        </p:nvSpPr>
        <p:spPr/>
        <p:txBody>
          <a:bodyPr/>
          <a:lstStyle/>
          <a:p>
            <a:r>
              <a:rPr lang="de-DE" smtClean="0">
                <a:solidFill>
                  <a:prstClr val="black">
                    <a:tint val="75000"/>
                  </a:prstClr>
                </a:solidFill>
              </a:rPr>
              <a:t>Rudolf Borchert, Vorsitzender des Ausschusses für Energie, Infrastruktur und Landesentwicklung</a:t>
            </a:r>
            <a:endParaRPr lang="de-DE">
              <a:solidFill>
                <a:prstClr val="black">
                  <a:tint val="75000"/>
                </a:prstClr>
              </a:solidFill>
            </a:endParaRPr>
          </a:p>
        </p:txBody>
      </p:sp>
      <p:sp>
        <p:nvSpPr>
          <p:cNvPr id="5" name="Foliennummernplatzhalter 4"/>
          <p:cNvSpPr>
            <a:spLocks noGrp="1"/>
          </p:cNvSpPr>
          <p:nvPr>
            <p:ph type="sldNum" sz="quarter" idx="12"/>
          </p:nvPr>
        </p:nvSpPr>
        <p:spPr/>
        <p:txBody>
          <a:bodyPr/>
          <a:lstStyle/>
          <a:p>
            <a:fld id="{EE7B17FA-AA1E-44CE-BABE-7129E2ABFB74}"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351851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C40DD96-ED41-46DF-AFFC-CB1CB0B5FDF6}" type="datetime1">
              <a:rPr lang="de-DE" smtClean="0">
                <a:solidFill>
                  <a:prstClr val="black">
                    <a:tint val="75000"/>
                  </a:prstClr>
                </a:solidFill>
              </a:rPr>
              <a:pPr/>
              <a:t>05.10.2023</a:t>
            </a:fld>
            <a:endParaRPr lang="de-DE">
              <a:solidFill>
                <a:prstClr val="black">
                  <a:tint val="75000"/>
                </a:prstClr>
              </a:solidFill>
            </a:endParaRPr>
          </a:p>
        </p:txBody>
      </p:sp>
      <p:sp>
        <p:nvSpPr>
          <p:cNvPr id="3" name="Fußzeilenplatzhalter 2"/>
          <p:cNvSpPr>
            <a:spLocks noGrp="1"/>
          </p:cNvSpPr>
          <p:nvPr>
            <p:ph type="ftr" sz="quarter" idx="11"/>
          </p:nvPr>
        </p:nvSpPr>
        <p:spPr/>
        <p:txBody>
          <a:bodyPr/>
          <a:lstStyle/>
          <a:p>
            <a:r>
              <a:rPr lang="de-DE" smtClean="0">
                <a:solidFill>
                  <a:prstClr val="black">
                    <a:tint val="75000"/>
                  </a:prstClr>
                </a:solidFill>
              </a:rPr>
              <a:t>Rudolf Borchert, Vorsitzender des Ausschusses für Energie, Infrastruktur und Landesentwicklung</a:t>
            </a:r>
            <a:endParaRPr lang="de-DE">
              <a:solidFill>
                <a:prstClr val="black">
                  <a:tint val="75000"/>
                </a:prstClr>
              </a:solidFill>
            </a:endParaRPr>
          </a:p>
        </p:txBody>
      </p:sp>
      <p:sp>
        <p:nvSpPr>
          <p:cNvPr id="4" name="Foliennummernplatzhalter 3"/>
          <p:cNvSpPr>
            <a:spLocks noGrp="1"/>
          </p:cNvSpPr>
          <p:nvPr>
            <p:ph type="sldNum" sz="quarter" idx="12"/>
          </p:nvPr>
        </p:nvSpPr>
        <p:spPr/>
        <p:txBody>
          <a:bodyPr/>
          <a:lstStyle/>
          <a:p>
            <a:fld id="{EE7B17FA-AA1E-44CE-BABE-7129E2ABFB74}"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4217800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3008313" cy="1162050"/>
          </a:xfrm>
        </p:spPr>
        <p:txBody>
          <a:bodyPr anchor="b"/>
          <a:lstStyle>
            <a:lvl1pPr algn="l">
              <a:defRPr sz="15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e-DE" smtClean="0"/>
              <a:t>Textmasterformat bearbeiten</a:t>
            </a:r>
          </a:p>
        </p:txBody>
      </p:sp>
      <p:sp>
        <p:nvSpPr>
          <p:cNvPr id="5" name="Datumsplatzhalter 4"/>
          <p:cNvSpPr>
            <a:spLocks noGrp="1"/>
          </p:cNvSpPr>
          <p:nvPr>
            <p:ph type="dt" sz="half" idx="10"/>
          </p:nvPr>
        </p:nvSpPr>
        <p:spPr/>
        <p:txBody>
          <a:bodyPr/>
          <a:lstStyle/>
          <a:p>
            <a:fld id="{F4784597-D1C2-4FF0-A4C9-D66816B1335B}" type="datetime1">
              <a:rPr lang="de-DE" smtClean="0">
                <a:solidFill>
                  <a:prstClr val="black">
                    <a:tint val="75000"/>
                  </a:prstClr>
                </a:solidFill>
              </a:rPr>
              <a:pPr/>
              <a:t>05.10.2023</a:t>
            </a:fld>
            <a:endParaRPr lang="de-DE">
              <a:solidFill>
                <a:prstClr val="black">
                  <a:tint val="75000"/>
                </a:prstClr>
              </a:solidFill>
            </a:endParaRPr>
          </a:p>
        </p:txBody>
      </p:sp>
      <p:sp>
        <p:nvSpPr>
          <p:cNvPr id="6" name="Fußzeilenplatzhalter 5"/>
          <p:cNvSpPr>
            <a:spLocks noGrp="1"/>
          </p:cNvSpPr>
          <p:nvPr>
            <p:ph type="ftr" sz="quarter" idx="11"/>
          </p:nvPr>
        </p:nvSpPr>
        <p:spPr/>
        <p:txBody>
          <a:bodyPr/>
          <a:lstStyle/>
          <a:p>
            <a:r>
              <a:rPr lang="de-DE" smtClean="0">
                <a:solidFill>
                  <a:prstClr val="black">
                    <a:tint val="75000"/>
                  </a:prstClr>
                </a:solidFill>
              </a:rPr>
              <a:t>Rudolf Borchert, Vorsitzender des Ausschusses für Energie, Infrastruktur und Landesentwicklung</a:t>
            </a:r>
            <a:endParaRPr lang="de-DE">
              <a:solidFill>
                <a:prstClr val="black">
                  <a:tint val="75000"/>
                </a:prstClr>
              </a:solidFill>
            </a:endParaRPr>
          </a:p>
        </p:txBody>
      </p:sp>
      <p:sp>
        <p:nvSpPr>
          <p:cNvPr id="7" name="Foliennummernplatzhalter 6"/>
          <p:cNvSpPr>
            <a:spLocks noGrp="1"/>
          </p:cNvSpPr>
          <p:nvPr>
            <p:ph type="sldNum" sz="quarter" idx="12"/>
          </p:nvPr>
        </p:nvSpPr>
        <p:spPr/>
        <p:txBody>
          <a:bodyPr/>
          <a:lstStyle/>
          <a:p>
            <a:fld id="{EE7B17FA-AA1E-44CE-BABE-7129E2ABFB74}"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931829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15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e-DE" smtClean="0"/>
              <a:t>Textmasterformat bearbeiten</a:t>
            </a:r>
          </a:p>
        </p:txBody>
      </p:sp>
      <p:sp>
        <p:nvSpPr>
          <p:cNvPr id="5" name="Datumsplatzhalter 4"/>
          <p:cNvSpPr>
            <a:spLocks noGrp="1"/>
          </p:cNvSpPr>
          <p:nvPr>
            <p:ph type="dt" sz="half" idx="10"/>
          </p:nvPr>
        </p:nvSpPr>
        <p:spPr/>
        <p:txBody>
          <a:bodyPr/>
          <a:lstStyle/>
          <a:p>
            <a:fld id="{619E3CF1-69C2-4755-9017-D5E7C638636E}" type="datetime1">
              <a:rPr lang="de-DE" smtClean="0">
                <a:solidFill>
                  <a:prstClr val="black">
                    <a:tint val="75000"/>
                  </a:prstClr>
                </a:solidFill>
              </a:rPr>
              <a:pPr/>
              <a:t>05.10.2023</a:t>
            </a:fld>
            <a:endParaRPr lang="de-DE">
              <a:solidFill>
                <a:prstClr val="black">
                  <a:tint val="75000"/>
                </a:prstClr>
              </a:solidFill>
            </a:endParaRPr>
          </a:p>
        </p:txBody>
      </p:sp>
      <p:sp>
        <p:nvSpPr>
          <p:cNvPr id="6" name="Fußzeilenplatzhalter 5"/>
          <p:cNvSpPr>
            <a:spLocks noGrp="1"/>
          </p:cNvSpPr>
          <p:nvPr>
            <p:ph type="ftr" sz="quarter" idx="11"/>
          </p:nvPr>
        </p:nvSpPr>
        <p:spPr/>
        <p:txBody>
          <a:bodyPr/>
          <a:lstStyle/>
          <a:p>
            <a:r>
              <a:rPr lang="de-DE" smtClean="0">
                <a:solidFill>
                  <a:prstClr val="black">
                    <a:tint val="75000"/>
                  </a:prstClr>
                </a:solidFill>
              </a:rPr>
              <a:t>Rudolf Borchert, Vorsitzender des Ausschusses für Energie, Infrastruktur und Landesentwicklung</a:t>
            </a:r>
            <a:endParaRPr lang="de-DE">
              <a:solidFill>
                <a:prstClr val="black">
                  <a:tint val="75000"/>
                </a:prstClr>
              </a:solidFill>
            </a:endParaRPr>
          </a:p>
        </p:txBody>
      </p:sp>
      <p:sp>
        <p:nvSpPr>
          <p:cNvPr id="7" name="Foliennummernplatzhalter 6"/>
          <p:cNvSpPr>
            <a:spLocks noGrp="1"/>
          </p:cNvSpPr>
          <p:nvPr>
            <p:ph type="sldNum" sz="quarter" idx="12"/>
          </p:nvPr>
        </p:nvSpPr>
        <p:spPr/>
        <p:txBody>
          <a:bodyPr/>
          <a:lstStyle/>
          <a:p>
            <a:fld id="{EE7B17FA-AA1E-44CE-BABE-7129E2ABFB74}"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775062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AE9E905-F17E-4660-BE3F-E1F33E9FB4C0}" type="datetime1">
              <a:rPr lang="de-DE" smtClean="0">
                <a:solidFill>
                  <a:prstClr val="black">
                    <a:tint val="75000"/>
                  </a:prstClr>
                </a:solidFill>
              </a:rPr>
              <a:pPr/>
              <a:t>05.10.2023</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r>
              <a:rPr lang="de-DE" smtClean="0">
                <a:solidFill>
                  <a:prstClr val="black">
                    <a:tint val="75000"/>
                  </a:prstClr>
                </a:solidFill>
              </a:rPr>
              <a:t>Rudolf Borchert, Vorsitzender des Ausschusses für Energie, Infrastruktur und Landesentwicklung</a:t>
            </a:r>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EE7B17FA-AA1E-44CE-BABE-7129E2ABFB74}"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8605042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40"/>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40"/>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AE0D2EB-2803-4F97-9B4C-0819F1E507A7}" type="datetime1">
              <a:rPr lang="de-DE" smtClean="0">
                <a:solidFill>
                  <a:prstClr val="black">
                    <a:tint val="75000"/>
                  </a:prstClr>
                </a:solidFill>
              </a:rPr>
              <a:pPr/>
              <a:t>05.10.2023</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r>
              <a:rPr lang="de-DE" smtClean="0">
                <a:solidFill>
                  <a:prstClr val="black">
                    <a:tint val="75000"/>
                  </a:prstClr>
                </a:solidFill>
              </a:rPr>
              <a:t>Rudolf Borchert, Vorsitzender des Ausschusses für Energie, Infrastruktur und Landesentwicklung</a:t>
            </a:r>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EE7B17FA-AA1E-44CE-BABE-7129E2ABFB74}"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1930339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Titelmasterformat durch Klicken bearbeiten</a:t>
            </a:r>
            <a:endParaRPr lang="en-US" dirty="0"/>
          </a:p>
        </p:txBody>
      </p:sp>
      <p:sp>
        <p:nvSpPr>
          <p:cNvPr id="3" name="Content Placeholder 2"/>
          <p:cNvSpPr>
            <a:spLocks noGrp="1"/>
          </p:cNvSpPr>
          <p:nvPr>
            <p:ph idx="1"/>
          </p:nvPr>
        </p:nvSpPr>
        <p:spPr/>
        <p:txBody>
          <a:bodyPr/>
          <a:lstStyle/>
          <a:p>
            <a:pPr lvl="0"/>
            <a:r>
              <a:rPr lang="de-DE" dirty="0" smtClean="0"/>
              <a:t>Formatvorlagen des Textmasters bearbeiten</a:t>
            </a:r>
          </a:p>
          <a:p>
            <a:pPr lvl="1"/>
            <a:r>
              <a:rPr lang="de-DE" dirty="0" smtClean="0"/>
              <a:t>Zweite Ebene</a:t>
            </a:r>
          </a:p>
          <a:p>
            <a:pPr lvl="2"/>
            <a:r>
              <a:rPr lang="de-DE" dirty="0" smtClean="0"/>
              <a:t>Dritte Ebene</a:t>
            </a:r>
          </a:p>
        </p:txBody>
      </p:sp>
      <p:sp>
        <p:nvSpPr>
          <p:cNvPr id="7" name="Foliennummernplatzhalter 2"/>
          <p:cNvSpPr txBox="1">
            <a:spLocks/>
          </p:cNvSpPr>
          <p:nvPr userDrawn="1"/>
        </p:nvSpPr>
        <p:spPr>
          <a:xfrm>
            <a:off x="0" y="6425952"/>
            <a:ext cx="675038" cy="432048"/>
          </a:xfrm>
          <a:prstGeom prst="rect">
            <a:avLst/>
          </a:prstGeom>
          <a:noFill/>
        </p:spPr>
        <p:txBody>
          <a:bodyPr vert="horz" lIns="91440" tIns="45720" rIns="91440" bIns="45720" rtlCol="0" anchor="ctr"/>
          <a:lstStyle>
            <a:defPPr>
              <a:defRPr lang="en-US"/>
            </a:defPPr>
            <a:lvl1pPr marL="0" algn="ctr" defTabSz="457200" rtl="0" eaLnBrk="1" latinLnBrk="0" hangingPunct="1">
              <a:defRPr sz="1400" kern="1200">
                <a:solidFill>
                  <a:srgbClr val="0D3559"/>
                </a:solidFill>
                <a:latin typeface="Fira Sans Condensed Medium" panose="020B06030500000200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A338216-C1E0-4634-8EDE-9D06D2E92802}" type="slidenum">
              <a:rPr lang="de-DE" smtClean="0"/>
              <a:pPr/>
              <a:t>‹Nr.›</a:t>
            </a:fld>
            <a:endParaRPr lang="de-DE" dirty="0"/>
          </a:p>
        </p:txBody>
      </p:sp>
      <p:sp>
        <p:nvSpPr>
          <p:cNvPr id="5" name="Rechteck 4"/>
          <p:cNvSpPr/>
          <p:nvPr userDrawn="1"/>
        </p:nvSpPr>
        <p:spPr>
          <a:xfrm>
            <a:off x="0" y="1199547"/>
            <a:ext cx="9144000" cy="1345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51388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331470" y="1348740"/>
            <a:ext cx="4183380" cy="5154929"/>
          </a:xfrm>
        </p:spPr>
        <p:txBody>
          <a:bodyPr/>
          <a:lstStyle>
            <a:lvl1pPr algn="l">
              <a:defRPr sz="2400"/>
            </a:lvl1pPr>
            <a:lvl2pPr>
              <a:defRPr sz="2000"/>
            </a:lvl2pPr>
            <a:lvl3pPr>
              <a:defRPr sz="2000"/>
            </a:lvl3pPr>
          </a:lstStyle>
          <a:p>
            <a:pPr lvl="0"/>
            <a:r>
              <a:rPr lang="de-DE" dirty="0" smtClean="0"/>
              <a:t>Formatvorlagen des Textmasters bearbeiten</a:t>
            </a:r>
          </a:p>
          <a:p>
            <a:pPr lvl="1"/>
            <a:r>
              <a:rPr lang="de-DE" dirty="0" smtClean="0"/>
              <a:t>Zweite Ebene</a:t>
            </a:r>
          </a:p>
          <a:p>
            <a:pPr lvl="2"/>
            <a:r>
              <a:rPr lang="de-DE" dirty="0" smtClean="0"/>
              <a:t>Dritte Ebene</a:t>
            </a:r>
          </a:p>
        </p:txBody>
      </p:sp>
      <p:sp>
        <p:nvSpPr>
          <p:cNvPr id="4" name="Content Placeholder 3"/>
          <p:cNvSpPr>
            <a:spLocks noGrp="1"/>
          </p:cNvSpPr>
          <p:nvPr>
            <p:ph sz="half" idx="2"/>
          </p:nvPr>
        </p:nvSpPr>
        <p:spPr>
          <a:xfrm>
            <a:off x="4629150" y="1348740"/>
            <a:ext cx="4194810" cy="4263391"/>
          </a:xfrm>
        </p:spPr>
        <p:txBody>
          <a:bodyPr/>
          <a:lstStyle>
            <a:lvl1pPr algn="l">
              <a:defRPr sz="2400"/>
            </a:lvl1pPr>
            <a:lvl2pPr>
              <a:defRPr sz="2000"/>
            </a:lvl2pPr>
            <a:lvl3pPr>
              <a:defRPr sz="2000"/>
            </a:lvl3pPr>
          </a:lstStyle>
          <a:p>
            <a:pPr lvl="0"/>
            <a:r>
              <a:rPr lang="de-DE" dirty="0" smtClean="0"/>
              <a:t>Formatvorlagen des Textmasters bearbeiten</a:t>
            </a:r>
          </a:p>
          <a:p>
            <a:pPr lvl="1"/>
            <a:r>
              <a:rPr lang="de-DE" dirty="0" smtClean="0"/>
              <a:t>Zweite Ebene</a:t>
            </a:r>
          </a:p>
          <a:p>
            <a:pPr lvl="2"/>
            <a:r>
              <a:rPr lang="de-DE" dirty="0" smtClean="0"/>
              <a:t>Dritte Ebene</a:t>
            </a:r>
          </a:p>
        </p:txBody>
      </p:sp>
      <p:sp>
        <p:nvSpPr>
          <p:cNvPr id="7" name="Slide Number Placeholder 6"/>
          <p:cNvSpPr>
            <a:spLocks noGrp="1"/>
          </p:cNvSpPr>
          <p:nvPr>
            <p:ph type="sldNum" sz="quarter" idx="12"/>
          </p:nvPr>
        </p:nvSpPr>
        <p:spPr>
          <a:xfrm>
            <a:off x="11430" y="6399494"/>
            <a:ext cx="640080" cy="457836"/>
          </a:xfrm>
          <a:noFill/>
        </p:spPr>
        <p:txBody>
          <a:bodyPr/>
          <a:lstStyle/>
          <a:p>
            <a:fld id="{481E180C-D699-45B6-B3A9-ED4B94A3F936}" type="slidenum">
              <a:rPr lang="de-DE" smtClean="0"/>
              <a:t>‹Nr.›</a:t>
            </a:fld>
            <a:endParaRPr lang="de-DE" dirty="0"/>
          </a:p>
        </p:txBody>
      </p:sp>
      <p:sp>
        <p:nvSpPr>
          <p:cNvPr id="6" name="Rechteck 5"/>
          <p:cNvSpPr/>
          <p:nvPr userDrawn="1"/>
        </p:nvSpPr>
        <p:spPr>
          <a:xfrm>
            <a:off x="0" y="1199547"/>
            <a:ext cx="9144000" cy="1345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63703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oliennummernplatzhalter 2"/>
          <p:cNvSpPr>
            <a:spLocks noGrp="1"/>
          </p:cNvSpPr>
          <p:nvPr>
            <p:ph type="sldNum" sz="quarter" idx="10"/>
          </p:nvPr>
        </p:nvSpPr>
        <p:spPr/>
        <p:txBody>
          <a:bodyPr/>
          <a:lstStyle/>
          <a:p>
            <a:fld id="{481E180C-D699-45B6-B3A9-ED4B94A3F936}" type="slidenum">
              <a:rPr lang="de-DE" smtClean="0"/>
              <a:pPr/>
              <a:t>‹Nr.›</a:t>
            </a:fld>
            <a:endParaRPr lang="de-DE" dirty="0"/>
          </a:p>
        </p:txBody>
      </p:sp>
    </p:spTree>
    <p:extLst>
      <p:ext uri="{BB962C8B-B14F-4D97-AF65-F5344CB8AC3E}">
        <p14:creationId xmlns:p14="http://schemas.microsoft.com/office/powerpoint/2010/main" val="4215998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7"/>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DF37D609-02F2-4429-96E6-FA7657E091AB}" type="datetime1">
              <a:rPr lang="de-DE" smtClean="0">
                <a:solidFill>
                  <a:prstClr val="black">
                    <a:tint val="75000"/>
                  </a:prstClr>
                </a:solidFill>
              </a:rPr>
              <a:pPr/>
              <a:t>05.10.2023</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r>
              <a:rPr lang="de-DE" smtClean="0">
                <a:solidFill>
                  <a:prstClr val="black">
                    <a:tint val="75000"/>
                  </a:prstClr>
                </a:solidFill>
              </a:rPr>
              <a:t>Rudolf Borchert, Vorsitzender des Ausschusses für Energie, Infrastruktur und Landesentwicklung</a:t>
            </a:r>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EE7B17FA-AA1E-44CE-BABE-7129E2ABFB74}"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1046350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126EF5A-633B-4782-957A-4BBC623A93A6}" type="datetime1">
              <a:rPr lang="de-DE" smtClean="0">
                <a:solidFill>
                  <a:prstClr val="black">
                    <a:tint val="75000"/>
                  </a:prstClr>
                </a:solidFill>
              </a:rPr>
              <a:pPr/>
              <a:t>05.10.2023</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r>
              <a:rPr lang="de-DE" smtClean="0">
                <a:solidFill>
                  <a:prstClr val="black">
                    <a:tint val="75000"/>
                  </a:prstClr>
                </a:solidFill>
              </a:rPr>
              <a:t>Rudolf Borchert, Vorsitzender des Ausschusses für Energie, Infrastruktur und Landesentwicklung</a:t>
            </a:r>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EE7B17FA-AA1E-44CE-BABE-7129E2ABFB74}"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427625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2"/>
            <a:ext cx="7772400" cy="1362075"/>
          </a:xfrm>
        </p:spPr>
        <p:txBody>
          <a:bodyPr anchor="t"/>
          <a:lstStyle>
            <a:lvl1pPr algn="l">
              <a:defRPr sz="3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55AF4A51-F505-4467-8410-B45EA410B24D}" type="datetime1">
              <a:rPr lang="de-DE" smtClean="0">
                <a:solidFill>
                  <a:prstClr val="black">
                    <a:tint val="75000"/>
                  </a:prstClr>
                </a:solidFill>
              </a:rPr>
              <a:pPr/>
              <a:t>05.10.2023</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r>
              <a:rPr lang="de-DE" smtClean="0">
                <a:solidFill>
                  <a:prstClr val="black">
                    <a:tint val="75000"/>
                  </a:prstClr>
                </a:solidFill>
              </a:rPr>
              <a:t>Rudolf Borchert, Vorsitzender des Ausschusses für Energie, Infrastruktur und Landesentwicklung</a:t>
            </a:r>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EE7B17FA-AA1E-44CE-BABE-7129E2ABFB74}"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1237222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FBA22F68-5343-4B5E-A426-B38D7F1F18BD}" type="datetime1">
              <a:rPr lang="de-DE" smtClean="0">
                <a:solidFill>
                  <a:prstClr val="black">
                    <a:tint val="75000"/>
                  </a:prstClr>
                </a:solidFill>
              </a:rPr>
              <a:pPr/>
              <a:t>05.10.2023</a:t>
            </a:fld>
            <a:endParaRPr lang="de-DE">
              <a:solidFill>
                <a:prstClr val="black">
                  <a:tint val="75000"/>
                </a:prstClr>
              </a:solidFill>
            </a:endParaRPr>
          </a:p>
        </p:txBody>
      </p:sp>
      <p:sp>
        <p:nvSpPr>
          <p:cNvPr id="6" name="Fußzeilenplatzhalter 5"/>
          <p:cNvSpPr>
            <a:spLocks noGrp="1"/>
          </p:cNvSpPr>
          <p:nvPr>
            <p:ph type="ftr" sz="quarter" idx="11"/>
          </p:nvPr>
        </p:nvSpPr>
        <p:spPr/>
        <p:txBody>
          <a:bodyPr/>
          <a:lstStyle/>
          <a:p>
            <a:r>
              <a:rPr lang="de-DE" smtClean="0">
                <a:solidFill>
                  <a:prstClr val="black">
                    <a:tint val="75000"/>
                  </a:prstClr>
                </a:solidFill>
              </a:rPr>
              <a:t>Rudolf Borchert, Vorsitzender des Ausschusses für Energie, Infrastruktur und Landesentwicklung</a:t>
            </a:r>
            <a:endParaRPr lang="de-DE">
              <a:solidFill>
                <a:prstClr val="black">
                  <a:tint val="75000"/>
                </a:prstClr>
              </a:solidFill>
            </a:endParaRPr>
          </a:p>
        </p:txBody>
      </p:sp>
      <p:sp>
        <p:nvSpPr>
          <p:cNvPr id="7" name="Foliennummernplatzhalter 6"/>
          <p:cNvSpPr>
            <a:spLocks noGrp="1"/>
          </p:cNvSpPr>
          <p:nvPr>
            <p:ph type="sldNum" sz="quarter" idx="12"/>
          </p:nvPr>
        </p:nvSpPr>
        <p:spPr/>
        <p:txBody>
          <a:bodyPr/>
          <a:lstStyle/>
          <a:p>
            <a:fld id="{EE7B17FA-AA1E-44CE-BABE-7129E2ABFB74}"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125127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smtClean="0"/>
              <a:t>Textmasterformat bearbeiten</a:t>
            </a:r>
          </a:p>
        </p:txBody>
      </p:sp>
      <p:sp>
        <p:nvSpPr>
          <p:cNvPr id="6" name="Inhaltsplatzhalt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E0F49E16-7EFA-4B2E-918B-66CE6719EFB0}" type="datetime1">
              <a:rPr lang="de-DE" smtClean="0">
                <a:solidFill>
                  <a:prstClr val="black">
                    <a:tint val="75000"/>
                  </a:prstClr>
                </a:solidFill>
              </a:rPr>
              <a:pPr/>
              <a:t>05.10.2023</a:t>
            </a:fld>
            <a:endParaRPr lang="de-DE">
              <a:solidFill>
                <a:prstClr val="black">
                  <a:tint val="75000"/>
                </a:prstClr>
              </a:solidFill>
            </a:endParaRPr>
          </a:p>
        </p:txBody>
      </p:sp>
      <p:sp>
        <p:nvSpPr>
          <p:cNvPr id="8" name="Fußzeilenplatzhalter 7"/>
          <p:cNvSpPr>
            <a:spLocks noGrp="1"/>
          </p:cNvSpPr>
          <p:nvPr>
            <p:ph type="ftr" sz="quarter" idx="11"/>
          </p:nvPr>
        </p:nvSpPr>
        <p:spPr/>
        <p:txBody>
          <a:bodyPr/>
          <a:lstStyle/>
          <a:p>
            <a:r>
              <a:rPr lang="de-DE" smtClean="0">
                <a:solidFill>
                  <a:prstClr val="black">
                    <a:tint val="75000"/>
                  </a:prstClr>
                </a:solidFill>
              </a:rPr>
              <a:t>Rudolf Borchert, Vorsitzender des Ausschusses für Energie, Infrastruktur und Landesentwicklung</a:t>
            </a:r>
            <a:endParaRPr lang="de-DE">
              <a:solidFill>
                <a:prstClr val="black">
                  <a:tint val="75000"/>
                </a:prstClr>
              </a:solidFill>
            </a:endParaRPr>
          </a:p>
        </p:txBody>
      </p:sp>
      <p:sp>
        <p:nvSpPr>
          <p:cNvPr id="9" name="Foliennummernplatzhalter 8"/>
          <p:cNvSpPr>
            <a:spLocks noGrp="1"/>
          </p:cNvSpPr>
          <p:nvPr>
            <p:ph type="sldNum" sz="quarter" idx="12"/>
          </p:nvPr>
        </p:nvSpPr>
        <p:spPr/>
        <p:txBody>
          <a:bodyPr/>
          <a:lstStyle/>
          <a:p>
            <a:fld id="{EE7B17FA-AA1E-44CE-BABE-7129E2ABFB74}"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20471462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Grafik 6"/>
          <p:cNvPicPr>
            <a:picLocks noChangeAspect="1"/>
          </p:cNvPicPr>
          <p:nvPr userDrawn="1"/>
        </p:nvPicPr>
        <p:blipFill>
          <a:blip r:embed="rId6"/>
          <a:stretch>
            <a:fillRect/>
          </a:stretch>
        </p:blipFill>
        <p:spPr>
          <a:xfrm>
            <a:off x="0" y="0"/>
            <a:ext cx="9144000" cy="6673931"/>
          </a:xfrm>
          <a:prstGeom prst="rect">
            <a:avLst/>
          </a:prstGeom>
        </p:spPr>
      </p:pic>
      <p:sp>
        <p:nvSpPr>
          <p:cNvPr id="2" name="Title Placeholder 1"/>
          <p:cNvSpPr>
            <a:spLocks noGrp="1"/>
          </p:cNvSpPr>
          <p:nvPr>
            <p:ph type="title"/>
          </p:nvPr>
        </p:nvSpPr>
        <p:spPr>
          <a:xfrm>
            <a:off x="331470" y="320675"/>
            <a:ext cx="8492490" cy="878872"/>
          </a:xfrm>
          <a:prstGeom prst="rect">
            <a:avLst/>
          </a:prstGeom>
        </p:spPr>
        <p:txBody>
          <a:bodyPr vert="horz" lIns="91440" tIns="45720" rIns="91440" bIns="45720" rtlCol="0" anchor="ctr">
            <a:normAutofit/>
          </a:bodyPr>
          <a:lstStyle/>
          <a:p>
            <a:r>
              <a:rPr lang="de-DE" dirty="0" smtClean="0"/>
              <a:t>Titelmasterformat durch Klicken bearbeiten</a:t>
            </a:r>
            <a:endParaRPr lang="en-US" dirty="0"/>
          </a:p>
        </p:txBody>
      </p:sp>
      <p:sp>
        <p:nvSpPr>
          <p:cNvPr id="3" name="Text Placeholder 2"/>
          <p:cNvSpPr>
            <a:spLocks noGrp="1"/>
          </p:cNvSpPr>
          <p:nvPr>
            <p:ph type="body" idx="1"/>
          </p:nvPr>
        </p:nvSpPr>
        <p:spPr>
          <a:xfrm>
            <a:off x="331470" y="1334134"/>
            <a:ext cx="8492490" cy="5180965"/>
          </a:xfrm>
          <a:prstGeom prst="rect">
            <a:avLst/>
          </a:prstGeom>
        </p:spPr>
        <p:txBody>
          <a:bodyPr vert="horz" lIns="91440" tIns="45720" rIns="91440" bIns="45720" rtlCol="0">
            <a:normAutofit/>
          </a:bodyPr>
          <a:lstStyle/>
          <a:p>
            <a:pPr lvl="0"/>
            <a:r>
              <a:rPr lang="de-DE" dirty="0" smtClean="0"/>
              <a:t>Formatvorlagen des Textmasters bearbeiten</a:t>
            </a:r>
          </a:p>
          <a:p>
            <a:pPr lvl="1"/>
            <a:r>
              <a:rPr lang="de-DE" dirty="0" smtClean="0"/>
              <a:t>Zweite Ebene</a:t>
            </a:r>
          </a:p>
          <a:p>
            <a:pPr lvl="2"/>
            <a:r>
              <a:rPr lang="de-DE" dirty="0" smtClean="0"/>
              <a:t>Dritte Ebene</a:t>
            </a:r>
          </a:p>
        </p:txBody>
      </p:sp>
      <p:sp>
        <p:nvSpPr>
          <p:cNvPr id="6" name="Slide Number Placeholder 5"/>
          <p:cNvSpPr>
            <a:spLocks noGrp="1"/>
          </p:cNvSpPr>
          <p:nvPr>
            <p:ph type="sldNum" sz="quarter" idx="4"/>
          </p:nvPr>
        </p:nvSpPr>
        <p:spPr>
          <a:xfrm>
            <a:off x="0" y="6392071"/>
            <a:ext cx="640080" cy="457836"/>
          </a:xfrm>
          <a:prstGeom prst="rect">
            <a:avLst/>
          </a:prstGeom>
          <a:noFill/>
        </p:spPr>
        <p:txBody>
          <a:bodyPr vert="horz" lIns="91440" tIns="45720" rIns="91440" bIns="45720" rtlCol="0" anchor="ctr"/>
          <a:lstStyle>
            <a:lvl1pPr algn="ctr">
              <a:defRPr sz="1400">
                <a:solidFill>
                  <a:srgbClr val="0D3559"/>
                </a:solidFill>
                <a:latin typeface="Fira Sans Condensed Medium" panose="020B0603050000020004" pitchFamily="34" charset="0"/>
              </a:defRPr>
            </a:lvl1pPr>
          </a:lstStyle>
          <a:p>
            <a:fld id="{481E180C-D699-45B6-B3A9-ED4B94A3F936}" type="slidenum">
              <a:rPr lang="de-DE" smtClean="0"/>
              <a:pPr/>
              <a:t>‹Nr.›</a:t>
            </a:fld>
            <a:endParaRPr lang="de-DE" dirty="0"/>
          </a:p>
        </p:txBody>
      </p:sp>
    </p:spTree>
    <p:extLst>
      <p:ext uri="{BB962C8B-B14F-4D97-AF65-F5344CB8AC3E}">
        <p14:creationId xmlns:p14="http://schemas.microsoft.com/office/powerpoint/2010/main" val="25791397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Lst>
  <p:txStyles>
    <p:titleStyle>
      <a:lvl1pPr algn="l" defTabSz="914400" rtl="0" eaLnBrk="1" latinLnBrk="0" hangingPunct="1">
        <a:lnSpc>
          <a:spcPct val="90000"/>
        </a:lnSpc>
        <a:spcBef>
          <a:spcPct val="0"/>
        </a:spcBef>
        <a:buNone/>
        <a:defRPr sz="3600" kern="1200">
          <a:solidFill>
            <a:srgbClr val="0D3559"/>
          </a:solidFill>
          <a:latin typeface="Fira Sans Condensed Medium" panose="020B0603050000020004" pitchFamily="34" charset="0"/>
          <a:ea typeface="+mj-ea"/>
          <a:cs typeface="+mj-cs"/>
        </a:defRPr>
      </a:lvl1pPr>
    </p:titleStyle>
    <p:bodyStyle>
      <a:lvl1pPr marL="0" indent="0" algn="just" defTabSz="914400" rtl="0" eaLnBrk="1" latinLnBrk="0" hangingPunct="1">
        <a:lnSpc>
          <a:spcPct val="100000"/>
        </a:lnSpc>
        <a:spcBef>
          <a:spcPts val="0"/>
        </a:spcBef>
        <a:spcAft>
          <a:spcPts val="600"/>
        </a:spcAft>
        <a:buFont typeface="Arial" panose="020B0604020202020204" pitchFamily="34" charset="0"/>
        <a:buNone/>
        <a:defRPr sz="2400" kern="1200">
          <a:solidFill>
            <a:srgbClr val="0D3559"/>
          </a:solidFill>
          <a:latin typeface="Fira Sans Condensed Medium" panose="020B0603050000020004" pitchFamily="34" charset="0"/>
          <a:ea typeface="+mn-ea"/>
          <a:cs typeface="+mn-cs"/>
        </a:defRPr>
      </a:lvl1pPr>
      <a:lvl2pPr marL="354013" indent="-354013" algn="just" defTabSz="914400" rtl="0" eaLnBrk="1" latinLnBrk="0" hangingPunct="1">
        <a:lnSpc>
          <a:spcPct val="100000"/>
        </a:lnSpc>
        <a:spcBef>
          <a:spcPts val="0"/>
        </a:spcBef>
        <a:spcAft>
          <a:spcPts val="600"/>
        </a:spcAft>
        <a:buFont typeface="Wingdings" panose="05000000000000000000" pitchFamily="2" charset="2"/>
        <a:buChar char="§"/>
        <a:defRPr sz="2400" kern="1200">
          <a:solidFill>
            <a:srgbClr val="0D3559"/>
          </a:solidFill>
          <a:latin typeface="Fira Sans Condensed Book" panose="020B0503050000020004" pitchFamily="34" charset="0"/>
          <a:ea typeface="+mn-ea"/>
          <a:cs typeface="+mn-cs"/>
        </a:defRPr>
      </a:lvl2pPr>
      <a:lvl3pPr marL="628650" indent="-274638" algn="just" defTabSz="914400" rtl="0" eaLnBrk="1" latinLnBrk="0" hangingPunct="1">
        <a:lnSpc>
          <a:spcPct val="100000"/>
        </a:lnSpc>
        <a:spcBef>
          <a:spcPts val="0"/>
        </a:spcBef>
        <a:spcAft>
          <a:spcPts val="600"/>
        </a:spcAft>
        <a:buClr>
          <a:srgbClr val="0D3559"/>
        </a:buClr>
        <a:buFont typeface="Arial" panose="020B0604020202020204" pitchFamily="34" charset="0"/>
        <a:buChar char="•"/>
        <a:defRPr sz="2400" kern="1200">
          <a:solidFill>
            <a:srgbClr val="0D3559"/>
          </a:solidFill>
          <a:latin typeface="Fira Sans Condensed Book" panose="020B05030500000200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alpha val="76000"/>
          </a:schemeClr>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452911A-36C5-4644-A368-7C35B1AB6B9D}" type="datetime1">
              <a:rPr lang="de-DE" smtClean="0">
                <a:solidFill>
                  <a:prstClr val="black">
                    <a:tint val="75000"/>
                  </a:prstClr>
                </a:solidFill>
              </a:rPr>
              <a:pPr/>
              <a:t>05.10.2023</a:t>
            </a:fld>
            <a:endParaRPr lang="de-DE">
              <a:solidFill>
                <a:prstClr val="black">
                  <a:tint val="75000"/>
                </a:prstClr>
              </a:solidFill>
            </a:endParaRPr>
          </a:p>
        </p:txBody>
      </p:sp>
      <p:sp>
        <p:nvSpPr>
          <p:cNvPr id="5" name="Fußzeilenplatzhalt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de-DE" smtClean="0">
                <a:solidFill>
                  <a:prstClr val="black">
                    <a:tint val="75000"/>
                  </a:prstClr>
                </a:solidFill>
              </a:rPr>
              <a:t>Rudolf Borchert, Vorsitzender des Ausschusses für Energie, Infrastruktur und Landesentwicklung</a:t>
            </a:r>
            <a:endParaRPr lang="de-DE">
              <a:solidFill>
                <a:prstClr val="black">
                  <a:tint val="75000"/>
                </a:prstClr>
              </a:solidFill>
            </a:endParaRPr>
          </a:p>
        </p:txBody>
      </p:sp>
      <p:sp>
        <p:nvSpPr>
          <p:cNvPr id="6" name="Foliennummernplatzhalt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E7B17FA-AA1E-44CE-BABE-7129E2ABFB74}"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2001584237"/>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1.xml"/><Relationship Id="rId5" Type="http://schemas.openxmlformats.org/officeDocument/2006/relationships/image" Target="../media/image5.png"/><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1601670" y="1646803"/>
            <a:ext cx="5886654" cy="4025191"/>
          </a:xfrm>
          <a:prstGeom prst="roundRect">
            <a:avLst>
              <a:gd name="adj" fmla="val 16304"/>
            </a:avLst>
          </a:prstGeom>
          <a:solidFill>
            <a:schemeClr val="tx2">
              <a:lumMod val="75000"/>
            </a:schemeClr>
          </a:solidFill>
          <a:ln w="76200" cap="sq">
            <a:solidFill>
              <a:schemeClr val="bg1"/>
            </a:solidFill>
          </a:ln>
          <a:effectLst>
            <a:glow>
              <a:schemeClr val="accent1">
                <a:alpha val="52000"/>
              </a:schemeClr>
            </a:glow>
            <a:softEdge rad="0"/>
          </a:effectLst>
        </p:spPr>
        <p:txBody>
          <a:bodyPr wrap="square" rtlCol="0">
            <a:spAutoFit/>
          </a:bodyPr>
          <a:lstStyle/>
          <a:p>
            <a:pPr algn="ctr" defTabSz="685800"/>
            <a:endParaRPr lang="de-DE" sz="1050" b="1" dirty="0">
              <a:solidFill>
                <a:srgbClr val="EEECE1">
                  <a:lumMod val="20000"/>
                  <a:lumOff val="80000"/>
                </a:srgbClr>
              </a:solidFill>
              <a:effectLst>
                <a:outerShdw blurRad="38100" dist="38100" dir="2700000" algn="tl">
                  <a:srgbClr val="000000">
                    <a:alpha val="43137"/>
                  </a:srgbClr>
                </a:outerShdw>
              </a:effectLst>
              <a:latin typeface="Calibri"/>
            </a:endParaRPr>
          </a:p>
          <a:p>
            <a:pPr algn="ctr" defTabSz="685800"/>
            <a:endParaRPr lang="de-DE" sz="2400" dirty="0">
              <a:solidFill>
                <a:srgbClr val="EEECE1">
                  <a:lumMod val="20000"/>
                  <a:lumOff val="80000"/>
                </a:srgbClr>
              </a:solidFill>
              <a:effectLst>
                <a:outerShdw blurRad="38100" dist="38100" dir="2700000" algn="tl">
                  <a:srgbClr val="000000">
                    <a:alpha val="43137"/>
                  </a:srgbClr>
                </a:outerShdw>
              </a:effectLst>
              <a:latin typeface="Calibri"/>
            </a:endParaRPr>
          </a:p>
          <a:p>
            <a:pPr algn="ctr" defTabSz="685800"/>
            <a:endParaRPr lang="de-DE" sz="2400" dirty="0">
              <a:solidFill>
                <a:srgbClr val="EEECE1">
                  <a:lumMod val="20000"/>
                  <a:lumOff val="80000"/>
                </a:srgbClr>
              </a:solidFill>
              <a:effectLst>
                <a:outerShdw blurRad="38100" dist="38100" dir="2700000" algn="tl">
                  <a:srgbClr val="000000">
                    <a:alpha val="43137"/>
                  </a:srgbClr>
                </a:outerShdw>
              </a:effectLst>
              <a:latin typeface="Calibri"/>
            </a:endParaRPr>
          </a:p>
          <a:p>
            <a:pPr algn="ctr" defTabSz="685800"/>
            <a:r>
              <a:rPr lang="de-DE" sz="2700" b="1" dirty="0">
                <a:solidFill>
                  <a:srgbClr val="EEECE1">
                    <a:lumMod val="20000"/>
                    <a:lumOff val="80000"/>
                  </a:srgbClr>
                </a:solidFill>
                <a:effectLst>
                  <a:outerShdw blurRad="38100" dist="38100" dir="2700000" algn="tl">
                    <a:srgbClr val="000000">
                      <a:alpha val="43137"/>
                    </a:srgbClr>
                  </a:outerShdw>
                </a:effectLst>
                <a:latin typeface="Calibri"/>
              </a:rPr>
              <a:t>36. </a:t>
            </a:r>
            <a:r>
              <a:rPr lang="de-DE" sz="2700" b="1" dirty="0">
                <a:solidFill>
                  <a:srgbClr val="EEECE1">
                    <a:lumMod val="20000"/>
                    <a:lumOff val="80000"/>
                  </a:srgbClr>
                </a:solidFill>
                <a:effectLst>
                  <a:outerShdw blurRad="38100" dist="38100" dir="2700000" algn="tl">
                    <a:srgbClr val="000000">
                      <a:alpha val="43137"/>
                    </a:srgbClr>
                  </a:outerShdw>
                </a:effectLst>
                <a:latin typeface="Calibri"/>
              </a:rPr>
              <a:t>Sitzung des </a:t>
            </a:r>
            <a:r>
              <a:rPr lang="de-DE" sz="2700" b="1" dirty="0">
                <a:solidFill>
                  <a:srgbClr val="EEECE1">
                    <a:lumMod val="20000"/>
                    <a:lumOff val="80000"/>
                  </a:srgbClr>
                </a:solidFill>
                <a:effectLst>
                  <a:outerShdw blurRad="38100" dist="38100" dir="2700000" algn="tl">
                    <a:srgbClr val="000000">
                      <a:alpha val="43137"/>
                    </a:srgbClr>
                  </a:outerShdw>
                </a:effectLst>
                <a:latin typeface="Calibri"/>
              </a:rPr>
              <a:t>Wissenschafts- </a:t>
            </a:r>
          </a:p>
          <a:p>
            <a:pPr algn="ctr" defTabSz="685800"/>
            <a:r>
              <a:rPr lang="de-DE" sz="2700" b="1" dirty="0">
                <a:solidFill>
                  <a:srgbClr val="EEECE1">
                    <a:lumMod val="20000"/>
                    <a:lumOff val="80000"/>
                  </a:srgbClr>
                </a:solidFill>
                <a:effectLst>
                  <a:outerShdw blurRad="38100" dist="38100" dir="2700000" algn="tl">
                    <a:srgbClr val="000000">
                      <a:alpha val="43137"/>
                    </a:srgbClr>
                  </a:outerShdw>
                </a:effectLst>
                <a:latin typeface="Calibri"/>
              </a:rPr>
              <a:t>und Europaausschusses</a:t>
            </a:r>
          </a:p>
          <a:p>
            <a:pPr algn="ctr" defTabSz="685800"/>
            <a:endParaRPr lang="de-DE" sz="2700" b="1" dirty="0">
              <a:solidFill>
                <a:srgbClr val="EEECE1">
                  <a:lumMod val="20000"/>
                  <a:lumOff val="80000"/>
                </a:srgbClr>
              </a:solidFill>
              <a:effectLst>
                <a:outerShdw blurRad="38100" dist="38100" dir="2700000" algn="tl">
                  <a:srgbClr val="000000">
                    <a:alpha val="43137"/>
                  </a:srgbClr>
                </a:outerShdw>
              </a:effectLst>
              <a:latin typeface="Calibri"/>
            </a:endParaRPr>
          </a:p>
          <a:p>
            <a:pPr algn="ctr" defTabSz="685800"/>
            <a:endParaRPr lang="de-DE" sz="2100" b="1" dirty="0">
              <a:solidFill>
                <a:srgbClr val="EEECE1">
                  <a:lumMod val="20000"/>
                  <a:lumOff val="80000"/>
                </a:srgbClr>
              </a:solidFill>
              <a:effectLst>
                <a:outerShdw blurRad="38100" dist="38100" dir="2700000" algn="tl">
                  <a:srgbClr val="000000">
                    <a:alpha val="43137"/>
                  </a:srgbClr>
                </a:outerShdw>
              </a:effectLst>
              <a:latin typeface="Calibri"/>
            </a:endParaRPr>
          </a:p>
          <a:p>
            <a:pPr algn="ctr" defTabSz="685800"/>
            <a:r>
              <a:rPr lang="de-DE" sz="2100" b="1" dirty="0">
                <a:solidFill>
                  <a:srgbClr val="EEECE1">
                    <a:lumMod val="20000"/>
                    <a:lumOff val="80000"/>
                  </a:srgbClr>
                </a:solidFill>
                <a:effectLst>
                  <a:outerShdw blurRad="38100" dist="38100" dir="2700000" algn="tl">
                    <a:srgbClr val="000000">
                      <a:alpha val="43137"/>
                    </a:srgbClr>
                  </a:outerShdw>
                </a:effectLst>
                <a:latin typeface="Calibri"/>
              </a:rPr>
              <a:t>5</a:t>
            </a:r>
            <a:r>
              <a:rPr lang="de-DE" sz="2100" b="1" dirty="0">
                <a:solidFill>
                  <a:srgbClr val="EEECE1">
                    <a:lumMod val="20000"/>
                    <a:lumOff val="80000"/>
                  </a:srgbClr>
                </a:solidFill>
                <a:effectLst>
                  <a:outerShdw blurRad="38100" dist="38100" dir="2700000" algn="tl">
                    <a:srgbClr val="000000">
                      <a:alpha val="43137"/>
                    </a:srgbClr>
                  </a:outerShdw>
                </a:effectLst>
                <a:latin typeface="Calibri"/>
              </a:rPr>
              <a:t>. Oktober 2023</a:t>
            </a:r>
            <a:endParaRPr lang="de-DE" sz="2100" b="1" dirty="0">
              <a:solidFill>
                <a:srgbClr val="EEECE1">
                  <a:lumMod val="20000"/>
                  <a:lumOff val="80000"/>
                </a:srgbClr>
              </a:solidFill>
              <a:effectLst>
                <a:outerShdw blurRad="38100" dist="38100" dir="2700000" algn="tl">
                  <a:srgbClr val="000000">
                    <a:alpha val="43137"/>
                  </a:srgbClr>
                </a:outerShdw>
              </a:effectLst>
              <a:latin typeface="Calibri"/>
            </a:endParaRPr>
          </a:p>
          <a:p>
            <a:pPr algn="ctr" defTabSz="685800"/>
            <a:endParaRPr lang="de-DE" sz="2100" b="1" dirty="0">
              <a:solidFill>
                <a:srgbClr val="EEECE1">
                  <a:lumMod val="20000"/>
                  <a:lumOff val="80000"/>
                </a:srgbClr>
              </a:solidFill>
              <a:effectLst>
                <a:outerShdw blurRad="38100" dist="38100" dir="2700000" algn="tl">
                  <a:srgbClr val="000000">
                    <a:alpha val="43137"/>
                  </a:srgbClr>
                </a:outerShdw>
              </a:effectLst>
              <a:latin typeface="Calibri"/>
            </a:endParaRPr>
          </a:p>
          <a:p>
            <a:pPr algn="ctr" defTabSz="685800"/>
            <a:endParaRPr lang="de-DE" sz="2100" b="1" dirty="0">
              <a:solidFill>
                <a:srgbClr val="EEECE1">
                  <a:lumMod val="20000"/>
                  <a:lumOff val="80000"/>
                </a:srgbClr>
              </a:solidFill>
              <a:effectLst>
                <a:outerShdw blurRad="38100" dist="38100" dir="2700000" algn="tl">
                  <a:srgbClr val="000000">
                    <a:alpha val="43137"/>
                  </a:srgbClr>
                </a:outerShdw>
              </a:effectLst>
              <a:latin typeface="Calibri"/>
            </a:endParaRPr>
          </a:p>
          <a:p>
            <a:pPr algn="ctr" defTabSz="685800"/>
            <a:endParaRPr lang="de-DE" sz="900" b="1" dirty="0">
              <a:solidFill>
                <a:srgbClr val="EEECE1">
                  <a:lumMod val="20000"/>
                  <a:lumOff val="80000"/>
                </a:srgbClr>
              </a:solidFill>
              <a:effectLst>
                <a:outerShdw blurRad="38100" dist="38100" dir="2700000" algn="tl">
                  <a:srgbClr val="000000">
                    <a:alpha val="43137"/>
                  </a:srgbClr>
                </a:outerShdw>
              </a:effectLst>
              <a:latin typeface="Calibri"/>
            </a:endParaRPr>
          </a:p>
        </p:txBody>
      </p:sp>
      <p:sp>
        <p:nvSpPr>
          <p:cNvPr id="4" name="Fußzeilenplatzhalter 3"/>
          <p:cNvSpPr>
            <a:spLocks noGrp="1"/>
          </p:cNvSpPr>
          <p:nvPr>
            <p:ph type="ftr" sz="quarter" idx="11"/>
          </p:nvPr>
        </p:nvSpPr>
        <p:spPr>
          <a:xfrm>
            <a:off x="1143000" y="5697252"/>
            <a:ext cx="6858000" cy="303498"/>
          </a:xfrm>
          <a:solidFill>
            <a:schemeClr val="accent1">
              <a:lumMod val="60000"/>
              <a:lumOff val="40000"/>
              <a:alpha val="76000"/>
            </a:schemeClr>
          </a:solidFill>
        </p:spPr>
        <p:txBody>
          <a:bodyPr/>
          <a:lstStyle/>
          <a:p>
            <a:pPr algn="l" defTabSz="685800">
              <a:tabLst>
                <a:tab pos="271463" algn="l"/>
                <a:tab pos="407194" algn="l"/>
              </a:tabLst>
            </a:pPr>
            <a:endParaRPr lang="de-DE" sz="750" b="1" dirty="0">
              <a:solidFill>
                <a:srgbClr val="4F81BD">
                  <a:lumMod val="75000"/>
                </a:srgbClr>
              </a:solidFill>
              <a:latin typeface="Calibri"/>
            </a:endParaRPr>
          </a:p>
        </p:txBody>
      </p:sp>
      <p:sp>
        <p:nvSpPr>
          <p:cNvPr id="9" name="Textfeld 8"/>
          <p:cNvSpPr txBox="1"/>
          <p:nvPr/>
        </p:nvSpPr>
        <p:spPr>
          <a:xfrm>
            <a:off x="1143000" y="857249"/>
            <a:ext cx="6858000" cy="530915"/>
          </a:xfrm>
          <a:prstGeom prst="rect">
            <a:avLst/>
          </a:prstGeom>
          <a:solidFill>
            <a:schemeClr val="accent1">
              <a:lumMod val="60000"/>
              <a:lumOff val="40000"/>
              <a:alpha val="76000"/>
            </a:schemeClr>
          </a:solidFill>
        </p:spPr>
        <p:txBody>
          <a:bodyPr wrap="square" rtlCol="0">
            <a:spAutoFit/>
          </a:bodyPr>
          <a:lstStyle/>
          <a:p>
            <a:pPr defTabSz="685800"/>
            <a:endParaRPr lang="de-DE" sz="1350" dirty="0">
              <a:solidFill>
                <a:prstClr val="black"/>
              </a:solidFill>
              <a:latin typeface="Calibri"/>
            </a:endParaRPr>
          </a:p>
          <a:p>
            <a:pPr defTabSz="685800"/>
            <a:r>
              <a:rPr lang="de-DE" sz="1500" dirty="0">
                <a:solidFill>
                  <a:prstClr val="white">
                    <a:lumMod val="95000"/>
                  </a:prstClr>
                </a:solidFill>
                <a:latin typeface="Calibri"/>
              </a:rPr>
              <a:t>	</a:t>
            </a:r>
            <a:r>
              <a:rPr lang="de-DE" sz="1200" dirty="0">
                <a:solidFill>
                  <a:srgbClr val="1F497D">
                    <a:lumMod val="50000"/>
                  </a:srgbClr>
                </a:solidFill>
                <a:latin typeface="Calibri"/>
              </a:rPr>
              <a:t>Landtag Mecklenburg-Vorpommern</a:t>
            </a:r>
          </a:p>
        </p:txBody>
      </p:sp>
      <p:pic>
        <p:nvPicPr>
          <p:cNvPr id="2060"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216" y="952084"/>
            <a:ext cx="1428750" cy="364331"/>
          </a:xfrm>
          <a:prstGeom prst="rect">
            <a:avLst/>
          </a:prstGeom>
          <a:ln>
            <a:noFill/>
          </a:ln>
          <a:effectLst>
            <a:softEdge rad="3175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Grafik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43000" y="857249"/>
            <a:ext cx="719053" cy="507831"/>
          </a:xfrm>
          <a:prstGeom prst="rect">
            <a:avLst/>
          </a:prstGeom>
          <a:ln>
            <a:noFill/>
          </a:ln>
          <a:effectLst>
            <a:softEdge rad="76200"/>
          </a:effectLst>
        </p:spPr>
      </p:pic>
      <p:pic>
        <p:nvPicPr>
          <p:cNvPr id="8" name="Grafik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280998" y="5643246"/>
            <a:ext cx="582005" cy="411510"/>
          </a:xfrm>
          <a:prstGeom prst="rect">
            <a:avLst/>
          </a:prstGeom>
        </p:spPr>
      </p:pic>
    </p:spTree>
    <p:extLst>
      <p:ext uri="{BB962C8B-B14F-4D97-AF65-F5344CB8AC3E}">
        <p14:creationId xmlns:p14="http://schemas.microsoft.com/office/powerpoint/2010/main" val="14268779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ussdiagramm: Manuelle Verarbeitung 10"/>
          <p:cNvSpPr/>
          <p:nvPr/>
        </p:nvSpPr>
        <p:spPr>
          <a:xfrm>
            <a:off x="813976" y="2264341"/>
            <a:ext cx="841506" cy="480115"/>
          </a:xfrm>
          <a:prstGeom prst="flowChartManualOper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Flussdiagramm: Manuelle Verarbeitung 11"/>
          <p:cNvSpPr/>
          <p:nvPr/>
        </p:nvSpPr>
        <p:spPr>
          <a:xfrm>
            <a:off x="2338746" y="2264340"/>
            <a:ext cx="841506" cy="480115"/>
          </a:xfrm>
          <a:prstGeom prst="flowChartManualOper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Flussdiagramm: Manuelle Verarbeitung 12"/>
          <p:cNvSpPr/>
          <p:nvPr/>
        </p:nvSpPr>
        <p:spPr>
          <a:xfrm>
            <a:off x="5312992" y="2266662"/>
            <a:ext cx="841506" cy="480115"/>
          </a:xfrm>
          <a:prstGeom prst="flowChartManualOper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Cube 18"/>
          <p:cNvSpPr/>
          <p:nvPr/>
        </p:nvSpPr>
        <p:spPr>
          <a:xfrm>
            <a:off x="4271351" y="5387787"/>
            <a:ext cx="2083276" cy="888133"/>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3" name="Gerade Verbindung mit Pfeil 22"/>
          <p:cNvCxnSpPr/>
          <p:nvPr/>
        </p:nvCxnSpPr>
        <p:spPr>
          <a:xfrm>
            <a:off x="5312989" y="5176882"/>
            <a:ext cx="0" cy="25467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Gerade Verbindung mit Pfeil 21"/>
          <p:cNvCxnSpPr/>
          <p:nvPr/>
        </p:nvCxnSpPr>
        <p:spPr>
          <a:xfrm>
            <a:off x="5545028" y="5176882"/>
            <a:ext cx="0" cy="25467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p:cNvCxnSpPr/>
          <p:nvPr/>
        </p:nvCxnSpPr>
        <p:spPr>
          <a:xfrm>
            <a:off x="5087750" y="5186240"/>
            <a:ext cx="0" cy="25467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Trapezoid 19"/>
          <p:cNvSpPr/>
          <p:nvPr/>
        </p:nvSpPr>
        <p:spPr>
          <a:xfrm rot="10800000">
            <a:off x="4818527" y="4684344"/>
            <a:ext cx="988927" cy="501895"/>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a:xfrm>
            <a:off x="331470" y="269980"/>
            <a:ext cx="8492490" cy="878872"/>
          </a:xfrm>
        </p:spPr>
        <p:txBody>
          <a:bodyPr>
            <a:noAutofit/>
          </a:bodyPr>
          <a:lstStyle/>
          <a:p>
            <a:r>
              <a:rPr lang="de-DE" sz="3200" dirty="0">
                <a:solidFill>
                  <a:schemeClr val="accent1">
                    <a:lumMod val="50000"/>
                  </a:schemeClr>
                </a:solidFill>
              </a:rPr>
              <a:t>Finanzielle Situation der Studierenden in MV </a:t>
            </a:r>
            <a:br>
              <a:rPr lang="de-DE" sz="3200" dirty="0">
                <a:solidFill>
                  <a:schemeClr val="accent1">
                    <a:lumMod val="50000"/>
                  </a:schemeClr>
                </a:solidFill>
              </a:rPr>
            </a:br>
            <a:r>
              <a:rPr lang="de-DE" sz="3200" dirty="0" smtClean="0">
                <a:solidFill>
                  <a:srgbClr val="FFC000"/>
                </a:solidFill>
              </a:rPr>
              <a:t>Wohnheime</a:t>
            </a:r>
            <a:endParaRPr lang="de-DE" sz="3200" dirty="0">
              <a:solidFill>
                <a:srgbClr val="FF0000"/>
              </a:solidFill>
            </a:endParaRPr>
          </a:p>
        </p:txBody>
      </p:sp>
      <p:sp>
        <p:nvSpPr>
          <p:cNvPr id="3" name="Textfeld 2"/>
          <p:cNvSpPr txBox="1"/>
          <p:nvPr/>
        </p:nvSpPr>
        <p:spPr>
          <a:xfrm>
            <a:off x="130712" y="1397004"/>
            <a:ext cx="8199366" cy="584775"/>
          </a:xfrm>
          <a:prstGeom prst="rect">
            <a:avLst/>
          </a:prstGeom>
          <a:noFill/>
        </p:spPr>
        <p:txBody>
          <a:bodyPr wrap="square" rtlCol="0">
            <a:spAutoFit/>
          </a:bodyPr>
          <a:lstStyle/>
          <a:p>
            <a:pPr indent="542925">
              <a:spcAft>
                <a:spcPts val="1200"/>
              </a:spcAft>
              <a:tabLst>
                <a:tab pos="542925" algn="l"/>
                <a:tab pos="2060575" algn="l"/>
                <a:tab pos="4481513" algn="l"/>
              </a:tabLst>
            </a:pPr>
            <a:r>
              <a:rPr lang="de-DE" sz="1600" dirty="0" smtClean="0">
                <a:solidFill>
                  <a:schemeClr val="accent1">
                    <a:lumMod val="50000"/>
                  </a:schemeClr>
                </a:solidFill>
                <a:latin typeface="Fira Sans Condensed" panose="020B0503050000020004" pitchFamily="34" charset="0"/>
              </a:rPr>
              <a:t>   </a:t>
            </a:r>
            <a:r>
              <a:rPr lang="de-DE" sz="1600" b="1" dirty="0" smtClean="0">
                <a:solidFill>
                  <a:schemeClr val="accent1">
                    <a:lumMod val="50000"/>
                  </a:schemeClr>
                </a:solidFill>
                <a:latin typeface="Arial" panose="020B0604020202020204" pitchFamily="34" charset="0"/>
                <a:cs typeface="Arial" panose="020B0604020202020204" pitchFamily="34" charset="0"/>
              </a:rPr>
              <a:t>echter 	zinsloses      	Auflagen im Förderprogramm</a:t>
            </a:r>
            <a:r>
              <a:rPr lang="de-DE" sz="1600" b="1" dirty="0">
                <a:solidFill>
                  <a:schemeClr val="accent1">
                    <a:lumMod val="50000"/>
                  </a:schemeClr>
                </a:solidFill>
                <a:latin typeface="Arial" panose="020B0604020202020204" pitchFamily="34" charset="0"/>
                <a:cs typeface="Arial" panose="020B0604020202020204" pitchFamily="34" charset="0"/>
              </a:rPr>
              <a:t/>
            </a:r>
            <a:br>
              <a:rPr lang="de-DE" sz="1600" b="1" dirty="0">
                <a:solidFill>
                  <a:schemeClr val="accent1">
                    <a:lumMod val="50000"/>
                  </a:schemeClr>
                </a:solidFill>
                <a:latin typeface="Arial" panose="020B0604020202020204" pitchFamily="34" charset="0"/>
                <a:cs typeface="Arial" panose="020B0604020202020204" pitchFamily="34" charset="0"/>
              </a:rPr>
            </a:br>
            <a:r>
              <a:rPr lang="de-DE" sz="1600" b="1" dirty="0" smtClean="0">
                <a:solidFill>
                  <a:schemeClr val="accent1">
                    <a:lumMod val="50000"/>
                  </a:schemeClr>
                </a:solidFill>
                <a:latin typeface="Arial" panose="020B0604020202020204" pitchFamily="34" charset="0"/>
                <a:cs typeface="Arial" panose="020B0604020202020204" pitchFamily="34" charset="0"/>
              </a:rPr>
              <a:t>	</a:t>
            </a:r>
            <a:r>
              <a:rPr lang="de-DE" sz="1600" b="1" dirty="0">
                <a:solidFill>
                  <a:schemeClr val="accent1">
                    <a:lumMod val="50000"/>
                  </a:schemeClr>
                </a:solidFill>
                <a:latin typeface="Arial" panose="020B0604020202020204" pitchFamily="34" charset="0"/>
                <a:cs typeface="Arial" panose="020B0604020202020204" pitchFamily="34" charset="0"/>
              </a:rPr>
              <a:t>Zuschuss</a:t>
            </a:r>
            <a:r>
              <a:rPr lang="de-DE" sz="1600" b="1" dirty="0" smtClean="0">
                <a:solidFill>
                  <a:schemeClr val="accent1">
                    <a:lumMod val="50000"/>
                  </a:schemeClr>
                </a:solidFill>
                <a:latin typeface="Arial" panose="020B0604020202020204" pitchFamily="34" charset="0"/>
                <a:cs typeface="Arial" panose="020B0604020202020204" pitchFamily="34" charset="0"/>
              </a:rPr>
              <a:t>	Darlehen	baulich, zuwendungsrechtlich</a:t>
            </a:r>
            <a:endParaRPr lang="de-DE" sz="1600" dirty="0">
              <a:solidFill>
                <a:schemeClr val="accent1">
                  <a:lumMod val="50000"/>
                </a:schemeClr>
              </a:solidFill>
              <a:latin typeface="Arial" panose="020B0604020202020204" pitchFamily="34" charset="0"/>
              <a:cs typeface="Arial" panose="020B0604020202020204" pitchFamily="34" charset="0"/>
            </a:endParaRPr>
          </a:p>
        </p:txBody>
      </p:sp>
      <p:sp>
        <p:nvSpPr>
          <p:cNvPr id="5" name="Rechteck 4"/>
          <p:cNvSpPr/>
          <p:nvPr/>
        </p:nvSpPr>
        <p:spPr>
          <a:xfrm>
            <a:off x="703836" y="2630470"/>
            <a:ext cx="5585499" cy="2274880"/>
          </a:xfrm>
          <a:prstGeom prst="rect">
            <a:avLst/>
          </a:prstGeom>
          <a:solidFill>
            <a:srgbClr val="06182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a:spcAft>
                <a:spcPts val="600"/>
              </a:spcAft>
            </a:pPr>
            <a:r>
              <a:rPr lang="de-DE" sz="1600" b="1" u="sng" dirty="0" smtClean="0"/>
              <a:t>Kalkulation:</a:t>
            </a:r>
            <a:endParaRPr lang="de-DE" sz="1600" b="1" u="sng" dirty="0"/>
          </a:p>
          <a:p>
            <a:pPr marL="542925" indent="-285750">
              <a:buFont typeface="Wingdings" panose="05000000000000000000" pitchFamily="2" charset="2"/>
              <a:buChar char="§"/>
            </a:pPr>
            <a:r>
              <a:rPr lang="de-DE" sz="1600" b="1" dirty="0" smtClean="0"/>
              <a:t>Kapitalkosten</a:t>
            </a:r>
          </a:p>
          <a:p>
            <a:pPr marL="542925" indent="-285750">
              <a:buFont typeface="Wingdings" panose="05000000000000000000" pitchFamily="2" charset="2"/>
              <a:buChar char="§"/>
            </a:pPr>
            <a:r>
              <a:rPr lang="de-DE" sz="1600" b="1" dirty="0" smtClean="0"/>
              <a:t>Kosten der Abschreibungen</a:t>
            </a:r>
          </a:p>
          <a:p>
            <a:pPr marL="542925" indent="-285750">
              <a:buFont typeface="Wingdings" panose="05000000000000000000" pitchFamily="2" charset="2"/>
              <a:buChar char="§"/>
            </a:pPr>
            <a:r>
              <a:rPr lang="de-DE" sz="1600" dirty="0" smtClean="0"/>
              <a:t>Instandhaltungskosten</a:t>
            </a:r>
          </a:p>
          <a:p>
            <a:pPr marL="542925" indent="-285750">
              <a:buFont typeface="Wingdings" panose="05000000000000000000" pitchFamily="2" charset="2"/>
              <a:buChar char="§"/>
            </a:pPr>
            <a:r>
              <a:rPr lang="de-DE" sz="1600" dirty="0" smtClean="0"/>
              <a:t>Verwaltungskosten</a:t>
            </a:r>
          </a:p>
          <a:p>
            <a:pPr marL="542925" indent="-285750">
              <a:buFont typeface="Wingdings" panose="05000000000000000000" pitchFamily="2" charset="2"/>
              <a:buChar char="§"/>
            </a:pPr>
            <a:r>
              <a:rPr lang="de-DE" sz="1600" dirty="0" smtClean="0"/>
              <a:t>Kosten der Ausstattung</a:t>
            </a:r>
          </a:p>
          <a:p>
            <a:pPr marL="542925" indent="-285750">
              <a:buFont typeface="Wingdings" panose="05000000000000000000" pitchFamily="2" charset="2"/>
              <a:buChar char="§"/>
            </a:pPr>
            <a:r>
              <a:rPr lang="de-DE" sz="1600" dirty="0" smtClean="0"/>
              <a:t>Betriebskosten</a:t>
            </a:r>
            <a:endParaRPr lang="de-DE" sz="1600" dirty="0"/>
          </a:p>
        </p:txBody>
      </p:sp>
      <p:sp>
        <p:nvSpPr>
          <p:cNvPr id="9" name="Textfeld 8"/>
          <p:cNvSpPr txBox="1"/>
          <p:nvPr/>
        </p:nvSpPr>
        <p:spPr>
          <a:xfrm>
            <a:off x="4818526" y="5633099"/>
            <a:ext cx="1164101" cy="584775"/>
          </a:xfrm>
          <a:prstGeom prst="rect">
            <a:avLst/>
          </a:prstGeom>
          <a:noFill/>
        </p:spPr>
        <p:txBody>
          <a:bodyPr wrap="none" rtlCol="0">
            <a:spAutoFit/>
          </a:bodyPr>
          <a:lstStyle/>
          <a:p>
            <a:r>
              <a:rPr lang="de-DE" sz="1600" dirty="0" smtClean="0">
                <a:solidFill>
                  <a:schemeClr val="accent1">
                    <a:lumMod val="50000"/>
                  </a:schemeClr>
                </a:solidFill>
                <a:latin typeface="Arial" panose="020B0604020202020204" pitchFamily="34" charset="0"/>
                <a:cs typeface="Arial" panose="020B0604020202020204" pitchFamily="34" charset="0"/>
              </a:rPr>
              <a:t>Soziale (?)</a:t>
            </a:r>
            <a:br>
              <a:rPr lang="de-DE" sz="1600" dirty="0" smtClean="0">
                <a:solidFill>
                  <a:schemeClr val="accent1">
                    <a:lumMod val="50000"/>
                  </a:schemeClr>
                </a:solidFill>
                <a:latin typeface="Arial" panose="020B0604020202020204" pitchFamily="34" charset="0"/>
                <a:cs typeface="Arial" panose="020B0604020202020204" pitchFamily="34" charset="0"/>
              </a:rPr>
            </a:br>
            <a:r>
              <a:rPr lang="de-DE" sz="1600" dirty="0" smtClean="0">
                <a:solidFill>
                  <a:schemeClr val="accent1">
                    <a:lumMod val="50000"/>
                  </a:schemeClr>
                </a:solidFill>
                <a:latin typeface="Arial" panose="020B0604020202020204" pitchFamily="34" charset="0"/>
                <a:cs typeface="Arial" panose="020B0604020202020204" pitchFamily="34" charset="0"/>
              </a:rPr>
              <a:t>  </a:t>
            </a:r>
            <a:r>
              <a:rPr lang="de-DE" sz="1600" b="1" dirty="0" smtClean="0">
                <a:solidFill>
                  <a:schemeClr val="accent1">
                    <a:lumMod val="50000"/>
                  </a:schemeClr>
                </a:solidFill>
                <a:latin typeface="Arial" panose="020B0604020202020204" pitchFamily="34" charset="0"/>
                <a:cs typeface="Arial" panose="020B0604020202020204" pitchFamily="34" charset="0"/>
              </a:rPr>
              <a:t>Miete</a:t>
            </a:r>
            <a:endParaRPr lang="de-DE" sz="1600" b="1" dirty="0">
              <a:solidFill>
                <a:schemeClr val="accent1">
                  <a:lumMod val="50000"/>
                </a:schemeClr>
              </a:solidFill>
              <a:latin typeface="Arial" panose="020B0604020202020204" pitchFamily="34" charset="0"/>
              <a:cs typeface="Arial" panose="020B0604020202020204" pitchFamily="34" charset="0"/>
            </a:endParaRPr>
          </a:p>
        </p:txBody>
      </p:sp>
      <p:cxnSp>
        <p:nvCxnSpPr>
          <p:cNvPr id="15" name="Gerade Verbindung mit Pfeil 14"/>
          <p:cNvCxnSpPr/>
          <p:nvPr/>
        </p:nvCxnSpPr>
        <p:spPr>
          <a:xfrm>
            <a:off x="1234729" y="2009670"/>
            <a:ext cx="0" cy="254670"/>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p:cNvCxnSpPr/>
          <p:nvPr/>
        </p:nvCxnSpPr>
        <p:spPr>
          <a:xfrm>
            <a:off x="2780058" y="2009670"/>
            <a:ext cx="0" cy="254670"/>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Gerade Verbindung mit Pfeil 17"/>
          <p:cNvCxnSpPr/>
          <p:nvPr/>
        </p:nvCxnSpPr>
        <p:spPr>
          <a:xfrm>
            <a:off x="5715785" y="2009670"/>
            <a:ext cx="0" cy="254670"/>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10" name="Grafik 9"/>
          <p:cNvPicPr>
            <a:picLocks noChangeAspect="1"/>
          </p:cNvPicPr>
          <p:nvPr/>
        </p:nvPicPr>
        <p:blipFill>
          <a:blip r:embed="rId2"/>
          <a:stretch>
            <a:fillRect/>
          </a:stretch>
        </p:blipFill>
        <p:spPr>
          <a:xfrm>
            <a:off x="4210272" y="3038992"/>
            <a:ext cx="1754955" cy="1450236"/>
          </a:xfrm>
          <a:prstGeom prst="rect">
            <a:avLst/>
          </a:prstGeom>
        </p:spPr>
      </p:pic>
      <p:sp>
        <p:nvSpPr>
          <p:cNvPr id="4" name="Rechteck 3"/>
          <p:cNvSpPr/>
          <p:nvPr/>
        </p:nvSpPr>
        <p:spPr>
          <a:xfrm rot="5400000">
            <a:off x="6072459" y="3298284"/>
            <a:ext cx="4572000" cy="769441"/>
          </a:xfrm>
          <a:prstGeom prst="rect">
            <a:avLst/>
          </a:prstGeom>
        </p:spPr>
        <p:txBody>
          <a:bodyPr>
            <a:spAutoFit/>
          </a:bodyPr>
          <a:lstStyle/>
          <a:p>
            <a:r>
              <a:rPr lang="de-DE" sz="2200" b="1" dirty="0">
                <a:solidFill>
                  <a:schemeClr val="accent1">
                    <a:lumMod val="50000"/>
                  </a:schemeClr>
                </a:solidFill>
              </a:rPr>
              <a:t>Einfluss des Förderprogramms </a:t>
            </a:r>
            <a:endParaRPr lang="de-DE" sz="2200" b="1" dirty="0" smtClean="0">
              <a:solidFill>
                <a:schemeClr val="accent1">
                  <a:lumMod val="50000"/>
                </a:schemeClr>
              </a:solidFill>
            </a:endParaRPr>
          </a:p>
          <a:p>
            <a:r>
              <a:rPr lang="de-DE" sz="2200" b="1" dirty="0" smtClean="0">
                <a:solidFill>
                  <a:schemeClr val="accent1">
                    <a:lumMod val="50000"/>
                  </a:schemeClr>
                </a:solidFill>
              </a:rPr>
              <a:t>auf die </a:t>
            </a:r>
            <a:r>
              <a:rPr lang="de-DE" sz="2200" b="1" dirty="0">
                <a:solidFill>
                  <a:schemeClr val="accent1">
                    <a:lumMod val="50000"/>
                  </a:schemeClr>
                </a:solidFill>
              </a:rPr>
              <a:t>Miete</a:t>
            </a:r>
          </a:p>
        </p:txBody>
      </p:sp>
    </p:spTree>
    <p:extLst>
      <p:ext uri="{BB962C8B-B14F-4D97-AF65-F5344CB8AC3E}">
        <p14:creationId xmlns:p14="http://schemas.microsoft.com/office/powerpoint/2010/main" val="35773095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a:t>Finanzielle Situation der Studierenden in MV </a:t>
            </a:r>
            <a:r>
              <a:rPr lang="de-DE" sz="2800" dirty="0" smtClean="0"/>
              <a:t/>
            </a:r>
            <a:br>
              <a:rPr lang="de-DE" sz="2800" dirty="0" smtClean="0"/>
            </a:br>
            <a:r>
              <a:rPr lang="de-DE" sz="2800" dirty="0">
                <a:solidFill>
                  <a:srgbClr val="E509CB"/>
                </a:solidFill>
              </a:rPr>
              <a:t>BAföG/KFW-Kredite</a:t>
            </a:r>
          </a:p>
        </p:txBody>
      </p:sp>
      <p:sp>
        <p:nvSpPr>
          <p:cNvPr id="3" name="Inhaltsplatzhalter 2"/>
          <p:cNvSpPr>
            <a:spLocks noGrp="1"/>
          </p:cNvSpPr>
          <p:nvPr>
            <p:ph idx="1"/>
          </p:nvPr>
        </p:nvSpPr>
        <p:spPr>
          <a:xfrm>
            <a:off x="331470" y="1527898"/>
            <a:ext cx="8492490" cy="4628353"/>
          </a:xfrm>
        </p:spPr>
        <p:txBody>
          <a:bodyPr/>
          <a:lstStyle/>
          <a:p>
            <a:pPr marL="342900" lvl="0" indent="-342900" algn="l" defTabSz="457200">
              <a:spcAft>
                <a:spcPts val="1800"/>
              </a:spcAft>
              <a:buSzPct val="105000"/>
              <a:buFontTx/>
              <a:buChar char="-"/>
              <a:tabLst>
                <a:tab pos="447675" algn="l"/>
              </a:tabLst>
            </a:pPr>
            <a:r>
              <a:rPr lang="de-DE" sz="2200" dirty="0" smtClean="0">
                <a:latin typeface="Fira Sans Condensed" panose="020B0503050000020004" pitchFamily="34" charset="0"/>
              </a:rPr>
              <a:t>(Nur) 20% der Studierenden erhalten BAföG.</a:t>
            </a:r>
          </a:p>
          <a:p>
            <a:pPr marL="342900" lvl="0" indent="-342900" algn="l" defTabSz="457200">
              <a:spcAft>
                <a:spcPts val="1800"/>
              </a:spcAft>
              <a:buSzPct val="105000"/>
              <a:buFontTx/>
              <a:buChar char="-"/>
              <a:tabLst>
                <a:tab pos="447675" algn="l"/>
              </a:tabLst>
            </a:pPr>
            <a:r>
              <a:rPr lang="de-DE" sz="2200" dirty="0" smtClean="0">
                <a:latin typeface="Fira Sans Condensed" panose="020B0503050000020004" pitchFamily="34" charset="0"/>
              </a:rPr>
              <a:t>Die Bedarfssätze wurden zuletzt nur geringfügig angehoben und liegen weiterhin unter dem Bedarf.</a:t>
            </a:r>
          </a:p>
          <a:p>
            <a:pPr marL="342900" lvl="0" indent="-342900" algn="l" defTabSz="457200">
              <a:spcAft>
                <a:spcPts val="1800"/>
              </a:spcAft>
              <a:buSzPct val="105000"/>
              <a:buFontTx/>
              <a:buChar char="-"/>
              <a:tabLst>
                <a:tab pos="447675" algn="l"/>
              </a:tabLst>
            </a:pPr>
            <a:r>
              <a:rPr lang="de-DE" sz="2200" dirty="0" smtClean="0">
                <a:latin typeface="Fira Sans Condensed" panose="020B0503050000020004" pitchFamily="34" charset="0"/>
              </a:rPr>
              <a:t>KFW-Kredite sind aufgrund sehr hoher Zinsen keine Option mehr.</a:t>
            </a:r>
          </a:p>
          <a:p>
            <a:pPr algn="l"/>
            <a:endParaRPr lang="de-DE" b="1" dirty="0" smtClean="0">
              <a:solidFill>
                <a:schemeClr val="tx2"/>
              </a:solidFill>
              <a:latin typeface="Fira Sans Condensed" panose="020B0503050000020004" pitchFamily="34" charset="0"/>
            </a:endParaRPr>
          </a:p>
          <a:p>
            <a:pPr algn="l"/>
            <a:r>
              <a:rPr lang="de-DE" b="1" dirty="0" smtClean="0">
                <a:solidFill>
                  <a:schemeClr val="tx2"/>
                </a:solidFill>
                <a:latin typeface="Fira Sans Condensed" panose="020B0503050000020004" pitchFamily="34" charset="0"/>
              </a:rPr>
              <a:t>FAZIT</a:t>
            </a:r>
            <a:endParaRPr lang="de-DE" b="1" dirty="0">
              <a:solidFill>
                <a:schemeClr val="tx2"/>
              </a:solidFill>
              <a:latin typeface="Fira Sans Condensed" panose="020B0503050000020004" pitchFamily="34" charset="0"/>
            </a:endParaRPr>
          </a:p>
          <a:p>
            <a:pPr lvl="0" algn="l" defTabSz="457200">
              <a:spcAft>
                <a:spcPts val="1800"/>
              </a:spcAft>
              <a:buSzPct val="105000"/>
              <a:tabLst>
                <a:tab pos="447675" algn="l"/>
              </a:tabLst>
            </a:pPr>
            <a:r>
              <a:rPr lang="de-DE" sz="2200" dirty="0" smtClean="0">
                <a:solidFill>
                  <a:schemeClr val="accent1">
                    <a:lumMod val="50000"/>
                  </a:schemeClr>
                </a:solidFill>
                <a:latin typeface="Fira Sans Condensed" panose="020B0503050000020004" pitchFamily="34" charset="0"/>
                <a:sym typeface="Wingdings" panose="05000000000000000000" pitchFamily="2" charset="2"/>
              </a:rPr>
              <a:t> Die vom Bund versprochene </a:t>
            </a:r>
            <a:r>
              <a:rPr lang="de-DE" sz="2200" b="1" dirty="0" smtClean="0">
                <a:solidFill>
                  <a:schemeClr val="accent1">
                    <a:lumMod val="50000"/>
                  </a:schemeClr>
                </a:solidFill>
                <a:latin typeface="Fira Sans Condensed" panose="020B0503050000020004" pitchFamily="34" charset="0"/>
                <a:sym typeface="Wingdings" panose="05000000000000000000" pitchFamily="2" charset="2"/>
              </a:rPr>
              <a:t>BAföG-Reform</a:t>
            </a:r>
            <a:r>
              <a:rPr lang="de-DE" sz="2200" dirty="0" smtClean="0">
                <a:solidFill>
                  <a:schemeClr val="accent1">
                    <a:lumMod val="50000"/>
                  </a:schemeClr>
                </a:solidFill>
                <a:latin typeface="Fira Sans Condensed" panose="020B0503050000020004" pitchFamily="34" charset="0"/>
                <a:sym typeface="Wingdings" panose="05000000000000000000" pitchFamily="2" charset="2"/>
              </a:rPr>
              <a:t> – verbunden mit einer </a:t>
            </a:r>
            <a:r>
              <a:rPr lang="de-DE" sz="2200" b="1" dirty="0" smtClean="0">
                <a:solidFill>
                  <a:schemeClr val="accent1">
                    <a:lumMod val="50000"/>
                  </a:schemeClr>
                </a:solidFill>
                <a:latin typeface="Fira Sans Condensed" panose="020B0503050000020004" pitchFamily="34" charset="0"/>
                <a:sym typeface="Wingdings" panose="05000000000000000000" pitchFamily="2" charset="2"/>
              </a:rPr>
              <a:t>deutlichen Anhebung der Bedarfssätze </a:t>
            </a:r>
            <a:r>
              <a:rPr lang="de-DE" sz="2200" dirty="0" smtClean="0">
                <a:solidFill>
                  <a:schemeClr val="accent1">
                    <a:lumMod val="50000"/>
                  </a:schemeClr>
                </a:solidFill>
                <a:latin typeface="Fira Sans Condensed" panose="020B0503050000020004" pitchFamily="34" charset="0"/>
                <a:sym typeface="Wingdings" panose="05000000000000000000" pitchFamily="2" charset="2"/>
              </a:rPr>
              <a:t>– ist überfällig und dringend erforderlich!</a:t>
            </a:r>
            <a:endParaRPr lang="de-DE" sz="2200" dirty="0">
              <a:solidFill>
                <a:schemeClr val="accent1">
                  <a:lumMod val="50000"/>
                </a:schemeClr>
              </a:solidFill>
              <a:latin typeface="Fira Sans Condensed" panose="020B0503050000020004" pitchFamily="34" charset="0"/>
            </a:endParaRPr>
          </a:p>
          <a:p>
            <a:pPr marL="109728" lvl="0" algn="ctr">
              <a:tabLst>
                <a:tab pos="447675" algn="l"/>
              </a:tabLst>
            </a:pPr>
            <a:endParaRPr lang="de-DE" sz="2000" i="1" dirty="0"/>
          </a:p>
          <a:p>
            <a:pPr marL="109728" algn="ctr">
              <a:spcAft>
                <a:spcPts val="1200"/>
              </a:spcAft>
              <a:tabLst>
                <a:tab pos="447675" algn="l"/>
              </a:tabLst>
            </a:pPr>
            <a:endParaRPr lang="de-DE" sz="2000" dirty="0" smtClean="0">
              <a:latin typeface="Fira Sans Condensed Book" panose="020B0503050000020004" pitchFamily="34" charset="0"/>
            </a:endParaRPr>
          </a:p>
          <a:p>
            <a:pPr marL="109728" algn="ctr">
              <a:spcAft>
                <a:spcPts val="1200"/>
              </a:spcAft>
              <a:tabLst>
                <a:tab pos="447675" algn="l"/>
              </a:tabLst>
            </a:pPr>
            <a:endParaRPr lang="de-DE" sz="2000" dirty="0">
              <a:latin typeface="Fira Sans Condensed Book" panose="020B0503050000020004" pitchFamily="34" charset="0"/>
            </a:endParaRPr>
          </a:p>
          <a:p>
            <a:endParaRPr lang="de-DE" dirty="0"/>
          </a:p>
        </p:txBody>
      </p:sp>
      <p:pic>
        <p:nvPicPr>
          <p:cNvPr id="14" name="Grafik 13"/>
          <p:cNvPicPr>
            <a:picLocks noChangeAspect="1"/>
          </p:cNvPicPr>
          <p:nvPr/>
        </p:nvPicPr>
        <p:blipFill>
          <a:blip r:embed="rId2"/>
          <a:stretch>
            <a:fillRect/>
          </a:stretch>
        </p:blipFill>
        <p:spPr>
          <a:xfrm>
            <a:off x="7830588" y="202552"/>
            <a:ext cx="993372" cy="982211"/>
          </a:xfrm>
          <a:prstGeom prst="rect">
            <a:avLst/>
          </a:prstGeom>
        </p:spPr>
      </p:pic>
      <p:sp>
        <p:nvSpPr>
          <p:cNvPr id="5" name="Inhaltsplatzhalter 2"/>
          <p:cNvSpPr txBox="1">
            <a:spLocks/>
          </p:cNvSpPr>
          <p:nvPr/>
        </p:nvSpPr>
        <p:spPr>
          <a:xfrm>
            <a:off x="491490" y="1527898"/>
            <a:ext cx="8172450" cy="4336538"/>
          </a:xfrm>
          <a:prstGeom prst="rect">
            <a:avLst/>
          </a:prstGeom>
        </p:spPr>
        <p:txBody>
          <a:bodyPr vert="horz" lIns="91440" tIns="45720" rIns="91440" bIns="45720" rtlCol="0">
            <a:normAutofit/>
          </a:bodyPr>
          <a:lstStyle>
            <a:lvl1pPr marL="0" indent="0" algn="just" defTabSz="914400" rtl="0" eaLnBrk="1" latinLnBrk="0" hangingPunct="1">
              <a:lnSpc>
                <a:spcPct val="100000"/>
              </a:lnSpc>
              <a:spcBef>
                <a:spcPts val="0"/>
              </a:spcBef>
              <a:spcAft>
                <a:spcPts val="600"/>
              </a:spcAft>
              <a:buFont typeface="Arial" panose="020B0604020202020204" pitchFamily="34" charset="0"/>
              <a:buNone/>
              <a:defRPr sz="2400" kern="1200">
                <a:solidFill>
                  <a:srgbClr val="0D3559"/>
                </a:solidFill>
                <a:latin typeface="Fira Sans Condensed Medium" panose="020B0603050000020004" pitchFamily="34" charset="0"/>
                <a:ea typeface="+mn-ea"/>
                <a:cs typeface="+mn-cs"/>
              </a:defRPr>
            </a:lvl1pPr>
            <a:lvl2pPr marL="354013" indent="-354013" algn="just" defTabSz="914400" rtl="0" eaLnBrk="1" latinLnBrk="0" hangingPunct="1">
              <a:lnSpc>
                <a:spcPct val="100000"/>
              </a:lnSpc>
              <a:spcBef>
                <a:spcPts val="0"/>
              </a:spcBef>
              <a:spcAft>
                <a:spcPts val="600"/>
              </a:spcAft>
              <a:buFont typeface="Wingdings" panose="05000000000000000000" pitchFamily="2" charset="2"/>
              <a:buChar char="§"/>
              <a:defRPr sz="2400" kern="1200">
                <a:solidFill>
                  <a:srgbClr val="0D3559"/>
                </a:solidFill>
                <a:latin typeface="Fira Sans Condensed Book" panose="020B0503050000020004" pitchFamily="34" charset="0"/>
                <a:ea typeface="+mn-ea"/>
                <a:cs typeface="+mn-cs"/>
              </a:defRPr>
            </a:lvl2pPr>
            <a:lvl3pPr marL="628650" indent="-274638" algn="just" defTabSz="914400" rtl="0" eaLnBrk="1" latinLnBrk="0" hangingPunct="1">
              <a:lnSpc>
                <a:spcPct val="100000"/>
              </a:lnSpc>
              <a:spcBef>
                <a:spcPts val="0"/>
              </a:spcBef>
              <a:spcAft>
                <a:spcPts val="600"/>
              </a:spcAft>
              <a:buClr>
                <a:srgbClr val="0D3559"/>
              </a:buClr>
              <a:buFont typeface="Arial" panose="020B0604020202020204" pitchFamily="34" charset="0"/>
              <a:buChar char="•"/>
              <a:defRPr sz="2400" kern="1200">
                <a:solidFill>
                  <a:srgbClr val="0D3559"/>
                </a:solidFill>
                <a:latin typeface="Fira Sans Condensed Book" panose="020B05030500000200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09728" algn="l">
              <a:spcAft>
                <a:spcPts val="1200"/>
              </a:spcAft>
              <a:tabLst>
                <a:tab pos="447675" algn="l"/>
              </a:tabLst>
            </a:pPr>
            <a:endParaRPr lang="de-DE" sz="2000" b="1" u="sng" dirty="0">
              <a:latin typeface="Fira Sans Condensed Book" panose="020B0503050000020004" pitchFamily="34" charset="0"/>
            </a:endParaRPr>
          </a:p>
        </p:txBody>
      </p:sp>
    </p:spTree>
    <p:extLst>
      <p:ext uri="{BB962C8B-B14F-4D97-AF65-F5344CB8AC3E}">
        <p14:creationId xmlns:p14="http://schemas.microsoft.com/office/powerpoint/2010/main" val="27319164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a:t>Finanzielle Situation der Studierenden in MV </a:t>
            </a:r>
            <a:r>
              <a:rPr lang="de-DE" sz="2800" dirty="0" smtClean="0"/>
              <a:t>	</a:t>
            </a:r>
            <a:endParaRPr lang="de-DE" sz="2800" dirty="0"/>
          </a:p>
        </p:txBody>
      </p:sp>
      <p:sp>
        <p:nvSpPr>
          <p:cNvPr id="3" name="Inhaltsplatzhalter 2"/>
          <p:cNvSpPr>
            <a:spLocks noGrp="1"/>
          </p:cNvSpPr>
          <p:nvPr>
            <p:ph idx="1"/>
          </p:nvPr>
        </p:nvSpPr>
        <p:spPr>
          <a:xfrm>
            <a:off x="331470" y="1317670"/>
            <a:ext cx="8492490" cy="4628353"/>
          </a:xfrm>
        </p:spPr>
        <p:txBody>
          <a:bodyPr/>
          <a:lstStyle/>
          <a:p>
            <a:pPr marL="342900" lvl="0" indent="-342900" algn="l" defTabSz="457200">
              <a:spcAft>
                <a:spcPts val="1800"/>
              </a:spcAft>
              <a:buSzPct val="105000"/>
              <a:buFont typeface="Wingdings" panose="05000000000000000000" pitchFamily="2" charset="2"/>
              <a:buChar char="§"/>
              <a:tabLst>
                <a:tab pos="447675" algn="l"/>
              </a:tabLst>
            </a:pPr>
            <a:endParaRPr lang="de-DE" dirty="0">
              <a:latin typeface="Fira Sans Condensed" panose="020B0503050000020004" pitchFamily="34" charset="0"/>
            </a:endParaRPr>
          </a:p>
          <a:p>
            <a:pPr marL="109728" lvl="0" algn="ctr">
              <a:tabLst>
                <a:tab pos="447675" algn="l"/>
              </a:tabLst>
            </a:pPr>
            <a:endParaRPr lang="de-DE" sz="2000" i="1" dirty="0"/>
          </a:p>
          <a:p>
            <a:pPr marL="109728" algn="ctr">
              <a:spcAft>
                <a:spcPts val="1200"/>
              </a:spcAft>
              <a:tabLst>
                <a:tab pos="447675" algn="l"/>
              </a:tabLst>
            </a:pPr>
            <a:endParaRPr lang="de-DE" sz="2000" dirty="0" smtClean="0">
              <a:latin typeface="Fira Sans Condensed Book" panose="020B0503050000020004" pitchFamily="34" charset="0"/>
            </a:endParaRPr>
          </a:p>
          <a:p>
            <a:pPr marL="109728" algn="ctr">
              <a:spcAft>
                <a:spcPts val="1200"/>
              </a:spcAft>
              <a:tabLst>
                <a:tab pos="447675" algn="l"/>
              </a:tabLst>
            </a:pPr>
            <a:endParaRPr lang="de-DE" sz="2000" dirty="0">
              <a:latin typeface="Fira Sans Condensed Book" panose="020B0503050000020004" pitchFamily="34" charset="0"/>
            </a:endParaRPr>
          </a:p>
          <a:p>
            <a:endParaRPr lang="de-DE" dirty="0"/>
          </a:p>
        </p:txBody>
      </p:sp>
      <p:pic>
        <p:nvPicPr>
          <p:cNvPr id="14" name="Grafik 13"/>
          <p:cNvPicPr>
            <a:picLocks noChangeAspect="1"/>
          </p:cNvPicPr>
          <p:nvPr/>
        </p:nvPicPr>
        <p:blipFill>
          <a:blip r:embed="rId2"/>
          <a:stretch>
            <a:fillRect/>
          </a:stretch>
        </p:blipFill>
        <p:spPr>
          <a:xfrm>
            <a:off x="7830588" y="202552"/>
            <a:ext cx="993372" cy="982211"/>
          </a:xfrm>
          <a:prstGeom prst="rect">
            <a:avLst/>
          </a:prstGeom>
        </p:spPr>
      </p:pic>
      <p:sp>
        <p:nvSpPr>
          <p:cNvPr id="5" name="Inhaltsplatzhalter 2"/>
          <p:cNvSpPr txBox="1">
            <a:spLocks/>
          </p:cNvSpPr>
          <p:nvPr/>
        </p:nvSpPr>
        <p:spPr>
          <a:xfrm>
            <a:off x="491490" y="1463577"/>
            <a:ext cx="8172450" cy="4336538"/>
          </a:xfrm>
          <a:prstGeom prst="rect">
            <a:avLst/>
          </a:prstGeom>
        </p:spPr>
        <p:txBody>
          <a:bodyPr vert="horz" lIns="91440" tIns="45720" rIns="91440" bIns="45720" rtlCol="0">
            <a:normAutofit/>
          </a:bodyPr>
          <a:lstStyle>
            <a:lvl1pPr marL="0" indent="0" algn="just" defTabSz="914400" rtl="0" eaLnBrk="1" latinLnBrk="0" hangingPunct="1">
              <a:lnSpc>
                <a:spcPct val="100000"/>
              </a:lnSpc>
              <a:spcBef>
                <a:spcPts val="0"/>
              </a:spcBef>
              <a:spcAft>
                <a:spcPts val="600"/>
              </a:spcAft>
              <a:buFont typeface="Arial" panose="020B0604020202020204" pitchFamily="34" charset="0"/>
              <a:buNone/>
              <a:defRPr sz="2400" kern="1200">
                <a:solidFill>
                  <a:srgbClr val="0D3559"/>
                </a:solidFill>
                <a:latin typeface="Fira Sans Condensed Medium" panose="020B0603050000020004" pitchFamily="34" charset="0"/>
                <a:ea typeface="+mn-ea"/>
                <a:cs typeface="+mn-cs"/>
              </a:defRPr>
            </a:lvl1pPr>
            <a:lvl2pPr marL="354013" indent="-354013" algn="just" defTabSz="914400" rtl="0" eaLnBrk="1" latinLnBrk="0" hangingPunct="1">
              <a:lnSpc>
                <a:spcPct val="100000"/>
              </a:lnSpc>
              <a:spcBef>
                <a:spcPts val="0"/>
              </a:spcBef>
              <a:spcAft>
                <a:spcPts val="600"/>
              </a:spcAft>
              <a:buFont typeface="Wingdings" panose="05000000000000000000" pitchFamily="2" charset="2"/>
              <a:buChar char="§"/>
              <a:defRPr sz="2400" kern="1200">
                <a:solidFill>
                  <a:srgbClr val="0D3559"/>
                </a:solidFill>
                <a:latin typeface="Fira Sans Condensed Book" panose="020B0503050000020004" pitchFamily="34" charset="0"/>
                <a:ea typeface="+mn-ea"/>
                <a:cs typeface="+mn-cs"/>
              </a:defRPr>
            </a:lvl2pPr>
            <a:lvl3pPr marL="628650" indent="-274638" algn="just" defTabSz="914400" rtl="0" eaLnBrk="1" latinLnBrk="0" hangingPunct="1">
              <a:lnSpc>
                <a:spcPct val="100000"/>
              </a:lnSpc>
              <a:spcBef>
                <a:spcPts val="0"/>
              </a:spcBef>
              <a:spcAft>
                <a:spcPts val="600"/>
              </a:spcAft>
              <a:buClr>
                <a:srgbClr val="0D3559"/>
              </a:buClr>
              <a:buFont typeface="Arial" panose="020B0604020202020204" pitchFamily="34" charset="0"/>
              <a:buChar char="•"/>
              <a:defRPr sz="2400" kern="1200">
                <a:solidFill>
                  <a:srgbClr val="0D3559"/>
                </a:solidFill>
                <a:latin typeface="Fira Sans Condensed Book" panose="020B05030500000200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09728">
              <a:spcAft>
                <a:spcPts val="1200"/>
              </a:spcAft>
              <a:tabLst>
                <a:tab pos="447675" algn="l"/>
              </a:tabLst>
            </a:pPr>
            <a:endParaRPr lang="de-DE" b="1" dirty="0" smtClean="0"/>
          </a:p>
          <a:p>
            <a:pPr marL="109728">
              <a:spcAft>
                <a:spcPts val="1200"/>
              </a:spcAft>
              <a:tabLst>
                <a:tab pos="447675" algn="l"/>
              </a:tabLst>
            </a:pPr>
            <a:endParaRPr lang="de-DE" b="1" dirty="0"/>
          </a:p>
          <a:p>
            <a:pPr marL="109728">
              <a:spcAft>
                <a:spcPts val="1200"/>
              </a:spcAft>
              <a:tabLst>
                <a:tab pos="447675" algn="l"/>
              </a:tabLst>
            </a:pPr>
            <a:r>
              <a:rPr lang="de-DE" b="1" dirty="0" smtClean="0"/>
              <a:t>Es darf nicht sein, dass Studierende aufgrund fehlender finanzieller Mittel ihr Studium abbrechen oder gar nicht erst beginnen!</a:t>
            </a:r>
          </a:p>
          <a:p>
            <a:pPr marL="109728">
              <a:spcAft>
                <a:spcPts val="1200"/>
              </a:spcAft>
              <a:tabLst>
                <a:tab pos="447675" algn="l"/>
              </a:tabLst>
            </a:pPr>
            <a:endParaRPr lang="de-DE" b="1" dirty="0" smtClean="0"/>
          </a:p>
          <a:p>
            <a:pPr marL="109728">
              <a:spcAft>
                <a:spcPts val="1200"/>
              </a:spcAft>
              <a:tabLst>
                <a:tab pos="447675" algn="l"/>
              </a:tabLst>
            </a:pPr>
            <a:r>
              <a:rPr lang="de-DE" b="1" dirty="0" smtClean="0"/>
              <a:t>Bund und Land haben es in der Hand!</a:t>
            </a:r>
            <a:endParaRPr lang="de-DE" b="1" dirty="0"/>
          </a:p>
          <a:p>
            <a:pPr marL="109728">
              <a:spcAft>
                <a:spcPts val="1200"/>
              </a:spcAft>
              <a:tabLst>
                <a:tab pos="447675" algn="l"/>
              </a:tabLst>
            </a:pPr>
            <a:endParaRPr lang="de-DE" dirty="0"/>
          </a:p>
          <a:p>
            <a:pPr marL="109728">
              <a:spcAft>
                <a:spcPts val="1200"/>
              </a:spcAft>
              <a:tabLst>
                <a:tab pos="447675" algn="l"/>
              </a:tabLst>
            </a:pPr>
            <a:endParaRPr lang="de-DE" dirty="0"/>
          </a:p>
        </p:txBody>
      </p:sp>
    </p:spTree>
    <p:extLst>
      <p:ext uri="{BB962C8B-B14F-4D97-AF65-F5344CB8AC3E}">
        <p14:creationId xmlns:p14="http://schemas.microsoft.com/office/powerpoint/2010/main" val="37575380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539552" y="1412776"/>
            <a:ext cx="8352928" cy="4248472"/>
          </a:xfrm>
        </p:spPr>
        <p:txBody>
          <a:bodyPr/>
          <a:lstStyle/>
          <a:p>
            <a:pPr marL="109728" indent="0">
              <a:buNone/>
            </a:pPr>
            <a:endParaRPr lang="de-DE" dirty="0" smtClean="0"/>
          </a:p>
          <a:p>
            <a:pPr marL="109728" indent="0">
              <a:buNone/>
            </a:pPr>
            <a:endParaRPr lang="de-DE" dirty="0"/>
          </a:p>
          <a:p>
            <a:pPr marL="109728" indent="0" algn="ctr">
              <a:buNone/>
            </a:pPr>
            <a:r>
              <a:rPr lang="de-DE" sz="6600" dirty="0" smtClean="0"/>
              <a:t>Fragen?</a:t>
            </a:r>
            <a:endParaRPr lang="de-DE" sz="6600" dirty="0"/>
          </a:p>
        </p:txBody>
      </p:sp>
    </p:spTree>
    <p:extLst>
      <p:ext uri="{BB962C8B-B14F-4D97-AF65-F5344CB8AC3E}">
        <p14:creationId xmlns:p14="http://schemas.microsoft.com/office/powerpoint/2010/main" val="14879523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88634" y="838642"/>
            <a:ext cx="7660956" cy="1383563"/>
          </a:xfrm>
        </p:spPr>
        <p:txBody>
          <a:bodyPr>
            <a:normAutofit fontScale="90000"/>
          </a:bodyPr>
          <a:lstStyle/>
          <a:p>
            <a:r>
              <a:rPr lang="de-DE" sz="4000" b="1" dirty="0" smtClean="0">
                <a:latin typeface="Arial" panose="020B0604020202020204" pitchFamily="34" charset="0"/>
                <a:cs typeface="Arial" panose="020B0604020202020204" pitchFamily="34" charset="0"/>
              </a:rPr>
              <a:t>Anhörung zum Landeshaushaltsgesetz 2024/2025</a:t>
            </a:r>
            <a:endParaRPr lang="de-DE" sz="4000" b="1" dirty="0">
              <a:latin typeface="Arial" panose="020B0604020202020204" pitchFamily="34" charset="0"/>
              <a:cs typeface="Arial" panose="020B0604020202020204" pitchFamily="34" charset="0"/>
            </a:endParaRPr>
          </a:p>
        </p:txBody>
      </p:sp>
      <p:sp>
        <p:nvSpPr>
          <p:cNvPr id="3" name="Untertitel 2"/>
          <p:cNvSpPr>
            <a:spLocks noGrp="1"/>
          </p:cNvSpPr>
          <p:nvPr>
            <p:ph type="subTitle" idx="1"/>
          </p:nvPr>
        </p:nvSpPr>
        <p:spPr>
          <a:xfrm>
            <a:off x="1057476" y="4036237"/>
            <a:ext cx="6597966" cy="2243591"/>
          </a:xfrm>
        </p:spPr>
        <p:txBody>
          <a:bodyPr>
            <a:normAutofit fontScale="92500" lnSpcReduction="10000"/>
          </a:bodyPr>
          <a:lstStyle/>
          <a:p>
            <a:pPr>
              <a:spcAft>
                <a:spcPts val="0"/>
              </a:spcAft>
            </a:pPr>
            <a:r>
              <a:rPr lang="de-DE" sz="2000" dirty="0" smtClean="0">
                <a:latin typeface="Arial" panose="020B0604020202020204" pitchFamily="34" charset="0"/>
                <a:cs typeface="Arial" panose="020B0604020202020204" pitchFamily="34" charset="0"/>
              </a:rPr>
              <a:t>Kai Hörig</a:t>
            </a:r>
          </a:p>
          <a:p>
            <a:pPr>
              <a:spcAft>
                <a:spcPts val="0"/>
              </a:spcAft>
            </a:pPr>
            <a:r>
              <a:rPr lang="de-DE" sz="2000" dirty="0" smtClean="0">
                <a:latin typeface="Arial" panose="020B0604020202020204" pitchFamily="34" charset="0"/>
                <a:cs typeface="Arial" panose="020B0604020202020204" pitchFamily="34" charset="0"/>
              </a:rPr>
              <a:t>Geschäftsführer </a:t>
            </a:r>
          </a:p>
          <a:p>
            <a:pPr>
              <a:spcAft>
                <a:spcPts val="0"/>
              </a:spcAft>
            </a:pPr>
            <a:r>
              <a:rPr lang="de-DE" sz="2000" dirty="0" smtClean="0">
                <a:latin typeface="Arial" panose="020B0604020202020204" pitchFamily="34" charset="0"/>
                <a:cs typeface="Arial" panose="020B0604020202020204" pitchFamily="34" charset="0"/>
              </a:rPr>
              <a:t>Studierendenwerk Rostock-Wismar</a:t>
            </a:r>
          </a:p>
          <a:p>
            <a:pPr>
              <a:spcAft>
                <a:spcPts val="0"/>
              </a:spcAft>
            </a:pPr>
            <a:endParaRPr lang="de-DE" sz="2000" dirty="0">
              <a:latin typeface="Arial" panose="020B0604020202020204" pitchFamily="34" charset="0"/>
              <a:cs typeface="Arial" panose="020B0604020202020204" pitchFamily="34" charset="0"/>
            </a:endParaRPr>
          </a:p>
          <a:p>
            <a:pPr>
              <a:spcAft>
                <a:spcPts val="0"/>
              </a:spcAft>
            </a:pPr>
            <a:endParaRPr lang="de-DE" sz="2000" dirty="0" smtClean="0">
              <a:latin typeface="Arial" panose="020B0604020202020204" pitchFamily="34" charset="0"/>
              <a:cs typeface="Arial" panose="020B0604020202020204" pitchFamily="34" charset="0"/>
            </a:endParaRPr>
          </a:p>
          <a:p>
            <a:pPr>
              <a:spcAft>
                <a:spcPts val="0"/>
              </a:spcAft>
            </a:pPr>
            <a:endParaRPr lang="de-DE" sz="2000" dirty="0">
              <a:latin typeface="Arial" panose="020B0604020202020204" pitchFamily="34" charset="0"/>
              <a:cs typeface="Arial" panose="020B0604020202020204" pitchFamily="34" charset="0"/>
            </a:endParaRPr>
          </a:p>
          <a:p>
            <a:pPr>
              <a:spcAft>
                <a:spcPts val="0"/>
              </a:spcAft>
            </a:pPr>
            <a:endParaRPr lang="de-DE" sz="2000" dirty="0" smtClean="0">
              <a:latin typeface="Arial" panose="020B0604020202020204" pitchFamily="34" charset="0"/>
              <a:cs typeface="Arial" panose="020B0604020202020204" pitchFamily="34" charset="0"/>
            </a:endParaRPr>
          </a:p>
          <a:p>
            <a:pPr>
              <a:spcAft>
                <a:spcPts val="0"/>
              </a:spcAft>
            </a:pPr>
            <a:r>
              <a:rPr lang="de-DE" sz="2000" dirty="0" smtClean="0">
                <a:latin typeface="Arial" panose="020B0604020202020204" pitchFamily="34" charset="0"/>
                <a:cs typeface="Arial" panose="020B0604020202020204" pitchFamily="34" charset="0"/>
              </a:rPr>
              <a:t>Schwerin</a:t>
            </a:r>
            <a:r>
              <a:rPr lang="de-DE" sz="2000" dirty="0">
                <a:latin typeface="Arial" panose="020B0604020202020204" pitchFamily="34" charset="0"/>
                <a:cs typeface="Arial" panose="020B0604020202020204" pitchFamily="34" charset="0"/>
              </a:rPr>
              <a:t>, 05.10.2023</a:t>
            </a:r>
          </a:p>
          <a:p>
            <a:pPr>
              <a:spcAft>
                <a:spcPts val="0"/>
              </a:spcAft>
            </a:pPr>
            <a:endParaRPr lang="de-DE" sz="2000" dirty="0" smtClean="0">
              <a:latin typeface="Arial" panose="020B0604020202020204" pitchFamily="34" charset="0"/>
              <a:cs typeface="Arial" panose="020B0604020202020204" pitchFamily="34" charset="0"/>
            </a:endParaRPr>
          </a:p>
          <a:p>
            <a:endParaRPr lang="de-DE" sz="4400" dirty="0"/>
          </a:p>
        </p:txBody>
      </p:sp>
      <p:sp>
        <p:nvSpPr>
          <p:cNvPr id="4" name="Textfeld 3"/>
          <p:cNvSpPr txBox="1"/>
          <p:nvPr/>
        </p:nvSpPr>
        <p:spPr>
          <a:xfrm>
            <a:off x="488634" y="2380536"/>
            <a:ext cx="7166808" cy="461665"/>
          </a:xfrm>
          <a:prstGeom prst="rect">
            <a:avLst/>
          </a:prstGeom>
          <a:noFill/>
        </p:spPr>
        <p:txBody>
          <a:bodyPr wrap="square" rtlCol="0">
            <a:spAutoFit/>
          </a:bodyPr>
          <a:lstStyle/>
          <a:p>
            <a:r>
              <a:rPr lang="de-DE" sz="2400" b="1" dirty="0" smtClean="0">
                <a:solidFill>
                  <a:srgbClr val="0D3559"/>
                </a:solidFill>
                <a:latin typeface="Arial" panose="020B0604020202020204" pitchFamily="34" charset="0"/>
                <a:cs typeface="Arial" panose="020B0604020202020204" pitchFamily="34" charset="0"/>
              </a:rPr>
              <a:t>Wissenschaft, Forschung, Hochschulen</a:t>
            </a:r>
            <a:endParaRPr lang="de-DE" sz="2400" b="1" dirty="0">
              <a:solidFill>
                <a:srgbClr val="0D355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6985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a:t>Finanzielle Situation der Studierenden in MV </a:t>
            </a:r>
            <a:r>
              <a:rPr lang="de-DE" sz="2800" dirty="0" smtClean="0"/>
              <a:t>	</a:t>
            </a:r>
            <a:endParaRPr lang="de-DE" sz="2800" dirty="0"/>
          </a:p>
        </p:txBody>
      </p:sp>
      <p:sp>
        <p:nvSpPr>
          <p:cNvPr id="3" name="Inhaltsplatzhalter 2"/>
          <p:cNvSpPr>
            <a:spLocks noGrp="1"/>
          </p:cNvSpPr>
          <p:nvPr>
            <p:ph idx="1"/>
          </p:nvPr>
        </p:nvSpPr>
        <p:spPr>
          <a:xfrm>
            <a:off x="331470" y="1527898"/>
            <a:ext cx="8492490" cy="4628353"/>
          </a:xfrm>
        </p:spPr>
        <p:txBody>
          <a:bodyPr/>
          <a:lstStyle/>
          <a:p>
            <a:pPr marL="342900" lvl="0" indent="-342900" algn="l" defTabSz="457200">
              <a:spcAft>
                <a:spcPts val="1800"/>
              </a:spcAft>
              <a:buSzPct val="105000"/>
              <a:buFont typeface="Wingdings" panose="05000000000000000000" pitchFamily="2" charset="2"/>
              <a:buChar char="§"/>
              <a:tabLst>
                <a:tab pos="447675" algn="l"/>
              </a:tabLst>
            </a:pPr>
            <a:endParaRPr lang="de-DE" dirty="0">
              <a:latin typeface="Fira Sans Condensed" panose="020B0503050000020004" pitchFamily="34" charset="0"/>
            </a:endParaRPr>
          </a:p>
          <a:p>
            <a:pPr marL="109728" lvl="0" algn="ctr">
              <a:tabLst>
                <a:tab pos="447675" algn="l"/>
              </a:tabLst>
            </a:pPr>
            <a:endParaRPr lang="de-DE" sz="2000" i="1" dirty="0"/>
          </a:p>
          <a:p>
            <a:pPr marL="109728" algn="ctr">
              <a:spcAft>
                <a:spcPts val="1200"/>
              </a:spcAft>
              <a:tabLst>
                <a:tab pos="447675" algn="l"/>
              </a:tabLst>
            </a:pPr>
            <a:endParaRPr lang="de-DE" sz="2000" dirty="0" smtClean="0">
              <a:latin typeface="Fira Sans Condensed Book" panose="020B0503050000020004" pitchFamily="34" charset="0"/>
            </a:endParaRPr>
          </a:p>
          <a:p>
            <a:pPr marL="109728" algn="ctr">
              <a:spcAft>
                <a:spcPts val="1200"/>
              </a:spcAft>
              <a:tabLst>
                <a:tab pos="447675" algn="l"/>
              </a:tabLst>
            </a:pPr>
            <a:endParaRPr lang="de-DE" sz="2000" dirty="0">
              <a:latin typeface="Fira Sans Condensed Book" panose="020B0503050000020004" pitchFamily="34" charset="0"/>
            </a:endParaRPr>
          </a:p>
          <a:p>
            <a:endParaRPr lang="de-DE" dirty="0"/>
          </a:p>
        </p:txBody>
      </p:sp>
      <p:pic>
        <p:nvPicPr>
          <p:cNvPr id="14" name="Grafik 13"/>
          <p:cNvPicPr>
            <a:picLocks noChangeAspect="1"/>
          </p:cNvPicPr>
          <p:nvPr/>
        </p:nvPicPr>
        <p:blipFill>
          <a:blip r:embed="rId2"/>
          <a:stretch>
            <a:fillRect/>
          </a:stretch>
        </p:blipFill>
        <p:spPr>
          <a:xfrm>
            <a:off x="7830588" y="202552"/>
            <a:ext cx="993372" cy="982211"/>
          </a:xfrm>
          <a:prstGeom prst="rect">
            <a:avLst/>
          </a:prstGeom>
        </p:spPr>
      </p:pic>
      <p:sp>
        <p:nvSpPr>
          <p:cNvPr id="5" name="Inhaltsplatzhalter 2"/>
          <p:cNvSpPr txBox="1">
            <a:spLocks/>
          </p:cNvSpPr>
          <p:nvPr/>
        </p:nvSpPr>
        <p:spPr>
          <a:xfrm>
            <a:off x="491490" y="1527898"/>
            <a:ext cx="8172450" cy="4336538"/>
          </a:xfrm>
          <a:prstGeom prst="rect">
            <a:avLst/>
          </a:prstGeom>
        </p:spPr>
        <p:txBody>
          <a:bodyPr vert="horz" lIns="91440" tIns="45720" rIns="91440" bIns="45720" rtlCol="0">
            <a:normAutofit/>
          </a:bodyPr>
          <a:lstStyle>
            <a:lvl1pPr marL="0" indent="0" algn="just" defTabSz="914400" rtl="0" eaLnBrk="1" latinLnBrk="0" hangingPunct="1">
              <a:lnSpc>
                <a:spcPct val="100000"/>
              </a:lnSpc>
              <a:spcBef>
                <a:spcPts val="0"/>
              </a:spcBef>
              <a:spcAft>
                <a:spcPts val="600"/>
              </a:spcAft>
              <a:buFont typeface="Arial" panose="020B0604020202020204" pitchFamily="34" charset="0"/>
              <a:buNone/>
              <a:defRPr sz="2400" kern="1200">
                <a:solidFill>
                  <a:srgbClr val="0D3559"/>
                </a:solidFill>
                <a:latin typeface="Fira Sans Condensed Medium" panose="020B0603050000020004" pitchFamily="34" charset="0"/>
                <a:ea typeface="+mn-ea"/>
                <a:cs typeface="+mn-cs"/>
              </a:defRPr>
            </a:lvl1pPr>
            <a:lvl2pPr marL="354013" indent="-354013" algn="just" defTabSz="914400" rtl="0" eaLnBrk="1" latinLnBrk="0" hangingPunct="1">
              <a:lnSpc>
                <a:spcPct val="100000"/>
              </a:lnSpc>
              <a:spcBef>
                <a:spcPts val="0"/>
              </a:spcBef>
              <a:spcAft>
                <a:spcPts val="600"/>
              </a:spcAft>
              <a:buFont typeface="Wingdings" panose="05000000000000000000" pitchFamily="2" charset="2"/>
              <a:buChar char="§"/>
              <a:defRPr sz="2400" kern="1200">
                <a:solidFill>
                  <a:srgbClr val="0D3559"/>
                </a:solidFill>
                <a:latin typeface="Fira Sans Condensed Book" panose="020B0503050000020004" pitchFamily="34" charset="0"/>
                <a:ea typeface="+mn-ea"/>
                <a:cs typeface="+mn-cs"/>
              </a:defRPr>
            </a:lvl2pPr>
            <a:lvl3pPr marL="628650" indent="-274638" algn="just" defTabSz="914400" rtl="0" eaLnBrk="1" latinLnBrk="0" hangingPunct="1">
              <a:lnSpc>
                <a:spcPct val="100000"/>
              </a:lnSpc>
              <a:spcBef>
                <a:spcPts val="0"/>
              </a:spcBef>
              <a:spcAft>
                <a:spcPts val="600"/>
              </a:spcAft>
              <a:buClr>
                <a:srgbClr val="0D3559"/>
              </a:buClr>
              <a:buFont typeface="Arial" panose="020B0604020202020204" pitchFamily="34" charset="0"/>
              <a:buChar char="•"/>
              <a:defRPr sz="2400" kern="1200">
                <a:solidFill>
                  <a:srgbClr val="0D3559"/>
                </a:solidFill>
                <a:latin typeface="Fira Sans Condensed Book" panose="020B05030500000200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09728" algn="l">
              <a:spcAft>
                <a:spcPts val="1200"/>
              </a:spcAft>
              <a:tabLst>
                <a:tab pos="447675" algn="l"/>
              </a:tabLst>
            </a:pPr>
            <a:r>
              <a:rPr lang="de-DE" sz="2200" b="1" dirty="0" smtClean="0">
                <a:latin typeface="Fira Sans Condensed Book" panose="020B0503050000020004" pitchFamily="34" charset="0"/>
              </a:rPr>
              <a:t>Vorbemerkungen:</a:t>
            </a:r>
          </a:p>
          <a:p>
            <a:pPr marL="109728" algn="l">
              <a:spcAft>
                <a:spcPts val="1200"/>
              </a:spcAft>
              <a:tabLst>
                <a:tab pos="447675" algn="l"/>
              </a:tabLst>
            </a:pPr>
            <a:endParaRPr lang="de-DE" sz="2200" b="1" dirty="0">
              <a:latin typeface="Fira Sans Condensed Book" panose="020B0503050000020004" pitchFamily="34" charset="0"/>
            </a:endParaRPr>
          </a:p>
          <a:p>
            <a:pPr marL="109728" algn="l">
              <a:spcAft>
                <a:spcPts val="1200"/>
              </a:spcAft>
              <a:tabLst>
                <a:tab pos="447675" algn="l"/>
              </a:tabLst>
            </a:pPr>
            <a:r>
              <a:rPr lang="de-DE" sz="2200" b="1" dirty="0" smtClean="0">
                <a:latin typeface="Fira Sans Condensed Book" panose="020B0503050000020004" pitchFamily="34" charset="0"/>
              </a:rPr>
              <a:t>Alle Angaben beziehen sich auf den aktuellen Stand unserer Hochrechnungen und sind weiterhin hoch dynamisch.</a:t>
            </a:r>
          </a:p>
          <a:p>
            <a:pPr marL="109728" algn="l">
              <a:spcAft>
                <a:spcPts val="1200"/>
              </a:spcAft>
              <a:tabLst>
                <a:tab pos="447675" algn="l"/>
              </a:tabLst>
            </a:pPr>
            <a:endParaRPr lang="de-DE" sz="2200" b="1" dirty="0">
              <a:latin typeface="Fira Sans Condensed Book" panose="020B0503050000020004" pitchFamily="34" charset="0"/>
            </a:endParaRPr>
          </a:p>
          <a:p>
            <a:pPr marL="109728" algn="l">
              <a:spcAft>
                <a:spcPts val="1200"/>
              </a:spcAft>
              <a:tabLst>
                <a:tab pos="447675" algn="l"/>
              </a:tabLst>
            </a:pPr>
            <a:r>
              <a:rPr lang="de-DE" sz="2200" b="1" dirty="0" smtClean="0">
                <a:latin typeface="Fira Sans Condensed Book" panose="020B0503050000020004" pitchFamily="34" charset="0"/>
              </a:rPr>
              <a:t>Alle Angaben beziehen sich auf das Studierendenwerk Rostock-Wismar und betreffen das Studierendenwerk Greifswald in ähnlicher Art und Weise.</a:t>
            </a:r>
          </a:p>
        </p:txBody>
      </p:sp>
    </p:spTree>
    <p:extLst>
      <p:ext uri="{BB962C8B-B14F-4D97-AF65-F5344CB8AC3E}">
        <p14:creationId xmlns:p14="http://schemas.microsoft.com/office/powerpoint/2010/main" val="5729103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a:t>Finanzielle Situation der Studierenden in MV </a:t>
            </a:r>
            <a:r>
              <a:rPr lang="de-DE" sz="2800" dirty="0" smtClean="0"/>
              <a:t>	</a:t>
            </a:r>
            <a:endParaRPr lang="de-DE" sz="2800" dirty="0"/>
          </a:p>
        </p:txBody>
      </p:sp>
      <p:sp>
        <p:nvSpPr>
          <p:cNvPr id="3" name="Inhaltsplatzhalter 2"/>
          <p:cNvSpPr>
            <a:spLocks noGrp="1"/>
          </p:cNvSpPr>
          <p:nvPr>
            <p:ph idx="1"/>
          </p:nvPr>
        </p:nvSpPr>
        <p:spPr>
          <a:xfrm>
            <a:off x="331470" y="1527898"/>
            <a:ext cx="8492490" cy="4628353"/>
          </a:xfrm>
        </p:spPr>
        <p:txBody>
          <a:bodyPr/>
          <a:lstStyle/>
          <a:p>
            <a:pPr marL="342900" lvl="0" indent="-342900" algn="l" defTabSz="457200">
              <a:spcAft>
                <a:spcPts val="1800"/>
              </a:spcAft>
              <a:buSzPct val="105000"/>
              <a:buFont typeface="Wingdings" panose="05000000000000000000" pitchFamily="2" charset="2"/>
              <a:buChar char="§"/>
              <a:tabLst>
                <a:tab pos="447675" algn="l"/>
              </a:tabLst>
            </a:pPr>
            <a:endParaRPr lang="de-DE" dirty="0">
              <a:latin typeface="Fira Sans Condensed" panose="020B0503050000020004" pitchFamily="34" charset="0"/>
            </a:endParaRPr>
          </a:p>
          <a:p>
            <a:pPr marL="109728" lvl="0" algn="ctr">
              <a:tabLst>
                <a:tab pos="447675" algn="l"/>
              </a:tabLst>
            </a:pPr>
            <a:endParaRPr lang="de-DE" sz="2000" i="1" dirty="0"/>
          </a:p>
          <a:p>
            <a:pPr marL="109728" algn="ctr">
              <a:spcAft>
                <a:spcPts val="1200"/>
              </a:spcAft>
              <a:tabLst>
                <a:tab pos="447675" algn="l"/>
              </a:tabLst>
            </a:pPr>
            <a:endParaRPr lang="de-DE" sz="2000" dirty="0" smtClean="0">
              <a:latin typeface="Fira Sans Condensed Book" panose="020B0503050000020004" pitchFamily="34" charset="0"/>
            </a:endParaRPr>
          </a:p>
          <a:p>
            <a:pPr marL="109728" algn="ctr">
              <a:spcAft>
                <a:spcPts val="1200"/>
              </a:spcAft>
              <a:tabLst>
                <a:tab pos="447675" algn="l"/>
              </a:tabLst>
            </a:pPr>
            <a:endParaRPr lang="de-DE" sz="2000" dirty="0">
              <a:latin typeface="Fira Sans Condensed Book" panose="020B0503050000020004" pitchFamily="34" charset="0"/>
            </a:endParaRPr>
          </a:p>
          <a:p>
            <a:endParaRPr lang="de-DE" dirty="0"/>
          </a:p>
        </p:txBody>
      </p:sp>
      <p:pic>
        <p:nvPicPr>
          <p:cNvPr id="14" name="Grafik 13"/>
          <p:cNvPicPr>
            <a:picLocks noChangeAspect="1"/>
          </p:cNvPicPr>
          <p:nvPr/>
        </p:nvPicPr>
        <p:blipFill>
          <a:blip r:embed="rId2"/>
          <a:stretch>
            <a:fillRect/>
          </a:stretch>
        </p:blipFill>
        <p:spPr>
          <a:xfrm>
            <a:off x="7830588" y="202552"/>
            <a:ext cx="993372" cy="982211"/>
          </a:xfrm>
          <a:prstGeom prst="rect">
            <a:avLst/>
          </a:prstGeom>
        </p:spPr>
      </p:pic>
      <p:sp>
        <p:nvSpPr>
          <p:cNvPr id="5" name="Inhaltsplatzhalter 2"/>
          <p:cNvSpPr txBox="1">
            <a:spLocks/>
          </p:cNvSpPr>
          <p:nvPr/>
        </p:nvSpPr>
        <p:spPr>
          <a:xfrm>
            <a:off x="491490" y="1527898"/>
            <a:ext cx="8172450" cy="4336538"/>
          </a:xfrm>
          <a:prstGeom prst="rect">
            <a:avLst/>
          </a:prstGeom>
        </p:spPr>
        <p:txBody>
          <a:bodyPr vert="horz" lIns="91440" tIns="45720" rIns="91440" bIns="45720" rtlCol="0">
            <a:normAutofit/>
          </a:bodyPr>
          <a:lstStyle>
            <a:lvl1pPr marL="0" indent="0" algn="just" defTabSz="914400" rtl="0" eaLnBrk="1" latinLnBrk="0" hangingPunct="1">
              <a:lnSpc>
                <a:spcPct val="100000"/>
              </a:lnSpc>
              <a:spcBef>
                <a:spcPts val="0"/>
              </a:spcBef>
              <a:spcAft>
                <a:spcPts val="600"/>
              </a:spcAft>
              <a:buFont typeface="Arial" panose="020B0604020202020204" pitchFamily="34" charset="0"/>
              <a:buNone/>
              <a:defRPr sz="2400" kern="1200">
                <a:solidFill>
                  <a:srgbClr val="0D3559"/>
                </a:solidFill>
                <a:latin typeface="Fira Sans Condensed Medium" panose="020B0603050000020004" pitchFamily="34" charset="0"/>
                <a:ea typeface="+mn-ea"/>
                <a:cs typeface="+mn-cs"/>
              </a:defRPr>
            </a:lvl1pPr>
            <a:lvl2pPr marL="354013" indent="-354013" algn="just" defTabSz="914400" rtl="0" eaLnBrk="1" latinLnBrk="0" hangingPunct="1">
              <a:lnSpc>
                <a:spcPct val="100000"/>
              </a:lnSpc>
              <a:spcBef>
                <a:spcPts val="0"/>
              </a:spcBef>
              <a:spcAft>
                <a:spcPts val="600"/>
              </a:spcAft>
              <a:buFont typeface="Wingdings" panose="05000000000000000000" pitchFamily="2" charset="2"/>
              <a:buChar char="§"/>
              <a:defRPr sz="2400" kern="1200">
                <a:solidFill>
                  <a:srgbClr val="0D3559"/>
                </a:solidFill>
                <a:latin typeface="Fira Sans Condensed Book" panose="020B0503050000020004" pitchFamily="34" charset="0"/>
                <a:ea typeface="+mn-ea"/>
                <a:cs typeface="+mn-cs"/>
              </a:defRPr>
            </a:lvl2pPr>
            <a:lvl3pPr marL="628650" indent="-274638" algn="just" defTabSz="914400" rtl="0" eaLnBrk="1" latinLnBrk="0" hangingPunct="1">
              <a:lnSpc>
                <a:spcPct val="100000"/>
              </a:lnSpc>
              <a:spcBef>
                <a:spcPts val="0"/>
              </a:spcBef>
              <a:spcAft>
                <a:spcPts val="600"/>
              </a:spcAft>
              <a:buClr>
                <a:srgbClr val="0D3559"/>
              </a:buClr>
              <a:buFont typeface="Arial" panose="020B0604020202020204" pitchFamily="34" charset="0"/>
              <a:buChar char="•"/>
              <a:defRPr sz="2400" kern="1200">
                <a:solidFill>
                  <a:srgbClr val="0D3559"/>
                </a:solidFill>
                <a:latin typeface="Fira Sans Condensed Book" panose="020B05030500000200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09728" algn="l">
              <a:spcAft>
                <a:spcPts val="1200"/>
              </a:spcAft>
              <a:tabLst>
                <a:tab pos="447675" algn="l"/>
              </a:tabLst>
            </a:pPr>
            <a:endParaRPr lang="de-DE" sz="2000" b="1" u="sng" dirty="0" smtClean="0">
              <a:latin typeface="Fira Sans Condensed Book" panose="020B0503050000020004" pitchFamily="34" charset="0"/>
            </a:endParaRPr>
          </a:p>
          <a:p>
            <a:pPr algn="ctr"/>
            <a:endParaRPr lang="de-DE" sz="4000" b="1" dirty="0" smtClean="0">
              <a:latin typeface="Fira Sans Condensed Book" panose="020B0503050000020004" pitchFamily="34" charset="0"/>
            </a:endParaRPr>
          </a:p>
          <a:p>
            <a:pPr algn="ctr"/>
            <a:r>
              <a:rPr lang="de-DE" sz="4000" b="1" dirty="0" smtClean="0">
                <a:latin typeface="Fira Sans Condensed Book" panose="020B0503050000020004" pitchFamily="34" charset="0"/>
              </a:rPr>
              <a:t>Herzlichen Dank!</a:t>
            </a:r>
          </a:p>
          <a:p>
            <a:pPr algn="ctr"/>
            <a:endParaRPr lang="de-DE" sz="4000" b="1" dirty="0">
              <a:latin typeface="Fira Sans Condensed Book" panose="020B0503050000020004" pitchFamily="34" charset="0"/>
            </a:endParaRPr>
          </a:p>
          <a:p>
            <a:pPr algn="ctr"/>
            <a:endParaRPr lang="de-DE" sz="4000" b="1" dirty="0"/>
          </a:p>
        </p:txBody>
      </p:sp>
    </p:spTree>
    <p:extLst>
      <p:ext uri="{BB962C8B-B14F-4D97-AF65-F5344CB8AC3E}">
        <p14:creationId xmlns:p14="http://schemas.microsoft.com/office/powerpoint/2010/main" val="188954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Wie geht‘s den Studierenden?</a:t>
            </a:r>
            <a:endParaRPr lang="de-DE" dirty="0"/>
          </a:p>
        </p:txBody>
      </p:sp>
      <p:sp>
        <p:nvSpPr>
          <p:cNvPr id="5" name="Inhaltsplatzhalter 2"/>
          <p:cNvSpPr txBox="1">
            <a:spLocks/>
          </p:cNvSpPr>
          <p:nvPr/>
        </p:nvSpPr>
        <p:spPr>
          <a:xfrm>
            <a:off x="331470" y="1302886"/>
            <a:ext cx="8492490" cy="5180965"/>
          </a:xfrm>
          <a:prstGeom prst="rect">
            <a:avLst/>
          </a:prstGeom>
        </p:spPr>
        <p:txBody>
          <a:bodyPr vert="horz" lIns="91440" tIns="45720" rIns="91440" bIns="45720" rtlCol="0">
            <a:normAutofit/>
          </a:bodyPr>
          <a:lstStyle>
            <a:lvl1pPr marL="0" indent="0" algn="just" defTabSz="914400" rtl="0" eaLnBrk="1" latinLnBrk="0" hangingPunct="1">
              <a:lnSpc>
                <a:spcPct val="100000"/>
              </a:lnSpc>
              <a:spcBef>
                <a:spcPts val="0"/>
              </a:spcBef>
              <a:spcAft>
                <a:spcPts val="600"/>
              </a:spcAft>
              <a:buFont typeface="Arial" panose="020B0604020202020204" pitchFamily="34" charset="0"/>
              <a:buNone/>
              <a:defRPr sz="2400" kern="1200">
                <a:solidFill>
                  <a:srgbClr val="0D3559"/>
                </a:solidFill>
                <a:latin typeface="Fira Sans Condensed Medium" panose="020B0603050000020004" pitchFamily="34" charset="0"/>
                <a:ea typeface="+mn-ea"/>
                <a:cs typeface="+mn-cs"/>
              </a:defRPr>
            </a:lvl1pPr>
            <a:lvl2pPr marL="354013" indent="-354013" algn="just" defTabSz="914400" rtl="0" eaLnBrk="1" latinLnBrk="0" hangingPunct="1">
              <a:lnSpc>
                <a:spcPct val="100000"/>
              </a:lnSpc>
              <a:spcBef>
                <a:spcPts val="0"/>
              </a:spcBef>
              <a:spcAft>
                <a:spcPts val="600"/>
              </a:spcAft>
              <a:buFont typeface="Wingdings" panose="05000000000000000000" pitchFamily="2" charset="2"/>
              <a:buChar char="§"/>
              <a:defRPr sz="2400" kern="1200">
                <a:solidFill>
                  <a:srgbClr val="0D3559"/>
                </a:solidFill>
                <a:latin typeface="Fira Sans Condensed Book" panose="020B0503050000020004" pitchFamily="34" charset="0"/>
                <a:ea typeface="+mn-ea"/>
                <a:cs typeface="+mn-cs"/>
              </a:defRPr>
            </a:lvl2pPr>
            <a:lvl3pPr marL="628650" indent="-274638" algn="just" defTabSz="914400" rtl="0" eaLnBrk="1" latinLnBrk="0" hangingPunct="1">
              <a:lnSpc>
                <a:spcPct val="100000"/>
              </a:lnSpc>
              <a:spcBef>
                <a:spcPts val="0"/>
              </a:spcBef>
              <a:spcAft>
                <a:spcPts val="600"/>
              </a:spcAft>
              <a:buClr>
                <a:srgbClr val="0D3559"/>
              </a:buClr>
              <a:buFont typeface="Arial" panose="020B0604020202020204" pitchFamily="34" charset="0"/>
              <a:buChar char="•"/>
              <a:defRPr sz="2400" kern="1200">
                <a:solidFill>
                  <a:srgbClr val="0D3559"/>
                </a:solidFill>
                <a:latin typeface="Fira Sans Condensed Book" panose="020B05030500000200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l" defTabSz="457200">
              <a:spcAft>
                <a:spcPts val="1800"/>
              </a:spcAft>
              <a:buSzPct val="105000"/>
              <a:buFont typeface="Wingdings" panose="05000000000000000000" pitchFamily="2" charset="2"/>
              <a:buChar char="§"/>
              <a:tabLst>
                <a:tab pos="447675" algn="l"/>
              </a:tabLst>
            </a:pPr>
            <a:endParaRPr lang="de-DE" dirty="0" smtClean="0">
              <a:latin typeface="Fira Sans Condensed" panose="020B0503050000020004" pitchFamily="34" charset="0"/>
            </a:endParaRPr>
          </a:p>
          <a:p>
            <a:pPr marL="109728" algn="ctr">
              <a:tabLst>
                <a:tab pos="447675" algn="l"/>
              </a:tabLst>
            </a:pPr>
            <a:endParaRPr lang="de-DE" sz="2000" i="1" dirty="0" smtClean="0"/>
          </a:p>
          <a:p>
            <a:pPr marL="109728" algn="ctr">
              <a:spcAft>
                <a:spcPts val="1200"/>
              </a:spcAft>
              <a:tabLst>
                <a:tab pos="447675" algn="l"/>
              </a:tabLst>
            </a:pPr>
            <a:endParaRPr lang="de-DE" sz="2000" dirty="0" smtClean="0">
              <a:latin typeface="Fira Sans Condensed Book" panose="020B0503050000020004" pitchFamily="34" charset="0"/>
            </a:endParaRPr>
          </a:p>
          <a:p>
            <a:pPr marL="109728" algn="ctr">
              <a:spcAft>
                <a:spcPts val="1200"/>
              </a:spcAft>
              <a:tabLst>
                <a:tab pos="447675" algn="l"/>
              </a:tabLst>
            </a:pPr>
            <a:endParaRPr lang="de-DE" sz="2000" dirty="0">
              <a:latin typeface="Fira Sans Condensed Book" panose="020B0503050000020004" pitchFamily="34" charset="0"/>
            </a:endParaRPr>
          </a:p>
          <a:p>
            <a:pPr marL="109728" algn="ctr">
              <a:spcAft>
                <a:spcPts val="1200"/>
              </a:spcAft>
              <a:tabLst>
                <a:tab pos="447675" algn="l"/>
              </a:tabLst>
            </a:pPr>
            <a:endParaRPr lang="de-DE" sz="2000" dirty="0" smtClean="0">
              <a:latin typeface="Fira Sans Condensed Book" panose="020B0503050000020004" pitchFamily="34" charset="0"/>
            </a:endParaRPr>
          </a:p>
          <a:p>
            <a:pPr marL="109728" algn="ctr">
              <a:spcAft>
                <a:spcPts val="1200"/>
              </a:spcAft>
              <a:tabLst>
                <a:tab pos="447675" algn="l"/>
              </a:tabLst>
            </a:pPr>
            <a:endParaRPr lang="de-DE" sz="2000" dirty="0" smtClean="0">
              <a:latin typeface="Fira Sans Condensed Book" panose="020B0503050000020004" pitchFamily="34" charset="0"/>
            </a:endParaRPr>
          </a:p>
          <a:p>
            <a:endParaRPr lang="de-DE" dirty="0"/>
          </a:p>
        </p:txBody>
      </p:sp>
      <p:sp>
        <p:nvSpPr>
          <p:cNvPr id="3" name="Inhaltsplatzhalter 2"/>
          <p:cNvSpPr>
            <a:spLocks noGrp="1"/>
          </p:cNvSpPr>
          <p:nvPr>
            <p:ph idx="1"/>
          </p:nvPr>
        </p:nvSpPr>
        <p:spPr/>
        <p:txBody>
          <a:bodyPr>
            <a:normAutofit/>
          </a:bodyPr>
          <a:lstStyle/>
          <a:p>
            <a:endParaRPr lang="de-DE" sz="900" dirty="0" smtClean="0"/>
          </a:p>
          <a:p>
            <a:pPr marL="342900" indent="-342900" algn="l">
              <a:buFontTx/>
              <a:buChar char="-"/>
            </a:pPr>
            <a:r>
              <a:rPr lang="de-DE" sz="2200" b="1" dirty="0" smtClean="0">
                <a:latin typeface="Fira Sans Condensed" panose="020B0503050000020004" pitchFamily="34" charset="0"/>
              </a:rPr>
              <a:t>Kostenanstiege</a:t>
            </a:r>
            <a:r>
              <a:rPr lang="de-DE" sz="2200" dirty="0" smtClean="0">
                <a:latin typeface="Fira Sans Condensed" panose="020B0503050000020004" pitchFamily="34" charset="0"/>
              </a:rPr>
              <a:t>, </a:t>
            </a:r>
            <a:r>
              <a:rPr lang="de-DE" sz="2200" b="1" dirty="0" smtClean="0">
                <a:latin typeface="Fira Sans Condensed" panose="020B0503050000020004" pitchFamily="34" charset="0"/>
              </a:rPr>
              <a:t>aufgebrauchte finanzielle Rücklagen und psychische Ressourcen</a:t>
            </a:r>
            <a:r>
              <a:rPr lang="de-DE" sz="2200" dirty="0" smtClean="0">
                <a:latin typeface="Fira Sans Condensed" panose="020B0503050000020004" pitchFamily="34" charset="0"/>
              </a:rPr>
              <a:t>, </a:t>
            </a:r>
            <a:r>
              <a:rPr lang="de-DE" sz="2200" b="1" dirty="0" smtClean="0">
                <a:latin typeface="Fira Sans Condensed" panose="020B0503050000020004" pitchFamily="34" charset="0"/>
              </a:rPr>
              <a:t>finanziellen Sorgen, Ängste um die Zukunft, zu geringe Einkünfte </a:t>
            </a:r>
            <a:r>
              <a:rPr lang="de-DE" sz="2200" dirty="0" smtClean="0">
                <a:latin typeface="Fira Sans Condensed" panose="020B0503050000020004" pitchFamily="34" charset="0"/>
              </a:rPr>
              <a:t>sind für immer mehr Studierende Alltag.</a:t>
            </a:r>
          </a:p>
          <a:p>
            <a:pPr marL="342900" indent="-342900">
              <a:buFontTx/>
              <a:buChar char="-"/>
            </a:pPr>
            <a:endParaRPr lang="de-DE" sz="2200" dirty="0" smtClean="0">
              <a:latin typeface="Fira Sans Condensed" panose="020B0503050000020004" pitchFamily="34" charset="0"/>
            </a:endParaRPr>
          </a:p>
          <a:p>
            <a:pPr marL="342900" indent="-342900">
              <a:buFontTx/>
              <a:buChar char="-"/>
            </a:pPr>
            <a:r>
              <a:rPr lang="de-DE" sz="2200" dirty="0" smtClean="0">
                <a:latin typeface="Fira Sans Condensed" panose="020B0503050000020004" pitchFamily="34" charset="0"/>
              </a:rPr>
              <a:t>22. Sozialerhebung (Stand 2021, Beispiele):</a:t>
            </a:r>
          </a:p>
          <a:p>
            <a:pPr marL="696913" lvl="1" indent="-342900">
              <a:buFontTx/>
              <a:buChar char="-"/>
            </a:pPr>
            <a:r>
              <a:rPr lang="de-DE" sz="2200" dirty="0" smtClean="0">
                <a:latin typeface="Fira Sans Condensed" panose="020B0503050000020004" pitchFamily="34" charset="0"/>
              </a:rPr>
              <a:t>52% der Studierenden jobben in MV</a:t>
            </a:r>
          </a:p>
          <a:p>
            <a:pPr lvl="1" indent="0">
              <a:buNone/>
            </a:pPr>
            <a:r>
              <a:rPr lang="de-DE" sz="2200" dirty="0" smtClean="0">
                <a:latin typeface="Fira Sans Condensed" panose="020B0503050000020004" pitchFamily="34" charset="0"/>
                <a:sym typeface="Wingdings" panose="05000000000000000000" pitchFamily="2" charset="2"/>
              </a:rPr>
              <a:t></a:t>
            </a:r>
            <a:r>
              <a:rPr lang="de-DE" sz="2200" dirty="0" smtClean="0">
                <a:latin typeface="Fira Sans Condensed" panose="020B0503050000020004" pitchFamily="34" charset="0"/>
              </a:rPr>
              <a:t> 16% um überhaupt Studierenden zu können</a:t>
            </a:r>
          </a:p>
          <a:p>
            <a:pPr marL="696913" lvl="1" indent="-342900">
              <a:buFontTx/>
              <a:buChar char="-"/>
            </a:pPr>
            <a:r>
              <a:rPr lang="de-DE" sz="2200" dirty="0" smtClean="0">
                <a:latin typeface="Fira Sans Condensed" panose="020B0503050000020004" pitchFamily="34" charset="0"/>
              </a:rPr>
              <a:t>37% der Studierenden haben weniger als 800 Euro im Monat</a:t>
            </a:r>
          </a:p>
          <a:p>
            <a:pPr lvl="1" indent="0">
              <a:buNone/>
            </a:pPr>
            <a:r>
              <a:rPr lang="de-DE" sz="2200" dirty="0" smtClean="0">
                <a:latin typeface="Fira Sans Condensed" panose="020B0503050000020004" pitchFamily="34" charset="0"/>
                <a:sym typeface="Wingdings" panose="05000000000000000000" pitchFamily="2" charset="2"/>
              </a:rPr>
              <a:t> </a:t>
            </a:r>
            <a:r>
              <a:rPr lang="de-DE" sz="2200" dirty="0" smtClean="0">
                <a:latin typeface="Fira Sans Condensed" panose="020B0503050000020004" pitchFamily="34" charset="0"/>
              </a:rPr>
              <a:t> 22% sogar weniger als 600 Euro</a:t>
            </a:r>
          </a:p>
          <a:p>
            <a:endParaRPr lang="de-DE" sz="2200" b="1" dirty="0" smtClean="0">
              <a:latin typeface="Fira Sans Condensed" panose="020B0503050000020004" pitchFamily="34" charset="0"/>
              <a:sym typeface="Wingdings" panose="05000000000000000000" pitchFamily="2" charset="2"/>
            </a:endParaRPr>
          </a:p>
          <a:p>
            <a:r>
              <a:rPr lang="de-DE" sz="2200" b="1" dirty="0" smtClean="0">
                <a:latin typeface="Fira Sans Condensed" panose="020B0503050000020004" pitchFamily="34" charset="0"/>
                <a:sym typeface="Wingdings" panose="05000000000000000000" pitchFamily="2" charset="2"/>
              </a:rPr>
              <a:t>    </a:t>
            </a:r>
            <a:r>
              <a:rPr lang="de-DE" sz="2200" b="1" dirty="0" smtClean="0">
                <a:solidFill>
                  <a:srgbClr val="FF0000"/>
                </a:solidFill>
                <a:latin typeface="Fira Sans Condensed" panose="020B0503050000020004" pitchFamily="34" charset="0"/>
                <a:sym typeface="Wingdings" panose="05000000000000000000" pitchFamily="2" charset="2"/>
              </a:rPr>
              <a:t> Die </a:t>
            </a:r>
            <a:r>
              <a:rPr lang="de-DE" sz="2200" b="1" dirty="0" smtClean="0">
                <a:solidFill>
                  <a:srgbClr val="FF0000"/>
                </a:solidFill>
                <a:latin typeface="Fira Sans Condensed" panose="020B0503050000020004" pitchFamily="34" charset="0"/>
              </a:rPr>
              <a:t>Lage ist für immer mehr Studierende </a:t>
            </a:r>
          </a:p>
          <a:p>
            <a:r>
              <a:rPr lang="de-DE" sz="2200" b="1" dirty="0" smtClean="0">
                <a:solidFill>
                  <a:srgbClr val="FF0000"/>
                </a:solidFill>
                <a:latin typeface="Fira Sans Condensed" panose="020B0503050000020004" pitchFamily="34" charset="0"/>
              </a:rPr>
              <a:t>          besorgniserregend!</a:t>
            </a:r>
          </a:p>
        </p:txBody>
      </p:sp>
      <p:pic>
        <p:nvPicPr>
          <p:cNvPr id="6" name="Grafik 5"/>
          <p:cNvPicPr>
            <a:picLocks noChangeAspect="1"/>
          </p:cNvPicPr>
          <p:nvPr/>
        </p:nvPicPr>
        <p:blipFill>
          <a:blip r:embed="rId2"/>
          <a:stretch>
            <a:fillRect/>
          </a:stretch>
        </p:blipFill>
        <p:spPr>
          <a:xfrm>
            <a:off x="7830588" y="202552"/>
            <a:ext cx="993372" cy="982211"/>
          </a:xfrm>
          <a:prstGeom prst="rect">
            <a:avLst/>
          </a:prstGeom>
        </p:spPr>
      </p:pic>
    </p:spTree>
    <p:extLst>
      <p:ext uri="{BB962C8B-B14F-4D97-AF65-F5344CB8AC3E}">
        <p14:creationId xmlns:p14="http://schemas.microsoft.com/office/powerpoint/2010/main" val="48240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600" b="1" dirty="0">
                <a:solidFill>
                  <a:schemeClr val="accent1">
                    <a:lumMod val="50000"/>
                  </a:schemeClr>
                </a:solidFill>
                <a:latin typeface="Fira Sans Condensed" panose="020B0503050000020004" pitchFamily="34" charset="0"/>
                <a:ea typeface="+mn-ea"/>
                <a:cs typeface="+mn-cs"/>
              </a:rPr>
              <a:t>Finanzielle Situation der Studierenden in MV </a:t>
            </a:r>
            <a:r>
              <a:rPr lang="de-DE" sz="2800" dirty="0" smtClean="0"/>
              <a:t/>
            </a:r>
            <a:br>
              <a:rPr lang="de-DE" sz="2800" dirty="0" smtClean="0"/>
            </a:br>
            <a:r>
              <a:rPr lang="de-DE" sz="2800" dirty="0" smtClean="0">
                <a:solidFill>
                  <a:srgbClr val="00B050"/>
                </a:solidFill>
              </a:rPr>
              <a:t>Mensen</a:t>
            </a:r>
            <a:r>
              <a:rPr lang="de-DE" sz="2800" dirty="0" smtClean="0"/>
              <a:t>	</a:t>
            </a:r>
            <a:endParaRPr lang="de-DE" sz="2800" dirty="0"/>
          </a:p>
        </p:txBody>
      </p:sp>
      <p:sp>
        <p:nvSpPr>
          <p:cNvPr id="3" name="Inhaltsplatzhalter 2"/>
          <p:cNvSpPr>
            <a:spLocks noGrp="1"/>
          </p:cNvSpPr>
          <p:nvPr>
            <p:ph idx="1"/>
          </p:nvPr>
        </p:nvSpPr>
        <p:spPr>
          <a:xfrm>
            <a:off x="491490" y="1564434"/>
            <a:ext cx="8492490" cy="4628353"/>
          </a:xfrm>
        </p:spPr>
        <p:txBody>
          <a:bodyPr>
            <a:normAutofit/>
          </a:bodyPr>
          <a:lstStyle/>
          <a:p>
            <a:pPr marL="342900" lvl="0" indent="-342900" algn="l" defTabSz="457200">
              <a:spcAft>
                <a:spcPts val="1800"/>
              </a:spcAft>
              <a:buSzPct val="105000"/>
              <a:buFontTx/>
              <a:buChar char="-"/>
              <a:tabLst>
                <a:tab pos="447675" algn="l"/>
              </a:tabLst>
            </a:pPr>
            <a:r>
              <a:rPr lang="de-DE" sz="2000" dirty="0" smtClean="0">
                <a:solidFill>
                  <a:schemeClr val="accent1">
                    <a:lumMod val="50000"/>
                  </a:schemeClr>
                </a:solidFill>
                <a:latin typeface="Fira Sans Condensed" panose="020B0503050000020004" pitchFamily="34" charset="0"/>
              </a:rPr>
              <a:t>Die </a:t>
            </a:r>
            <a:r>
              <a:rPr lang="de-DE" sz="2000" b="1" dirty="0" smtClean="0">
                <a:solidFill>
                  <a:schemeClr val="accent1">
                    <a:lumMod val="50000"/>
                  </a:schemeClr>
                </a:solidFill>
                <a:latin typeface="Fira Sans Condensed" panose="020B0503050000020004" pitchFamily="34" charset="0"/>
              </a:rPr>
              <a:t>Studierende</a:t>
            </a:r>
            <a:r>
              <a:rPr lang="de-DE" sz="2000" dirty="0" smtClean="0">
                <a:solidFill>
                  <a:schemeClr val="accent1">
                    <a:lumMod val="50000"/>
                  </a:schemeClr>
                </a:solidFill>
                <a:latin typeface="Fira Sans Condensed" panose="020B0503050000020004" pitchFamily="34" charset="0"/>
              </a:rPr>
              <a:t>n </a:t>
            </a:r>
            <a:r>
              <a:rPr lang="de-DE" sz="2000" b="1" dirty="0" smtClean="0">
                <a:solidFill>
                  <a:schemeClr val="accent1">
                    <a:lumMod val="50000"/>
                  </a:schemeClr>
                </a:solidFill>
                <a:latin typeface="Fira Sans Condensed" panose="020B0503050000020004" pitchFamily="34" charset="0"/>
              </a:rPr>
              <a:t>tragen</a:t>
            </a:r>
            <a:r>
              <a:rPr lang="de-DE" sz="2000" dirty="0" smtClean="0">
                <a:solidFill>
                  <a:schemeClr val="accent1">
                    <a:lumMod val="50000"/>
                  </a:schemeClr>
                </a:solidFill>
                <a:latin typeface="Fira Sans Condensed" panose="020B0503050000020004" pitchFamily="34" charset="0"/>
              </a:rPr>
              <a:t> trotz steigender Landeszuschüsse und zusätzlicher Energiezuschüsse den </a:t>
            </a:r>
            <a:r>
              <a:rPr lang="de-DE" sz="2000" b="1" dirty="0" smtClean="0">
                <a:solidFill>
                  <a:schemeClr val="accent1">
                    <a:lumMod val="50000"/>
                  </a:schemeClr>
                </a:solidFill>
                <a:latin typeface="Fira Sans Condensed" panose="020B0503050000020004" pitchFamily="34" charset="0"/>
              </a:rPr>
              <a:t>größten Teil der Mehrkosten </a:t>
            </a:r>
            <a:r>
              <a:rPr lang="de-DE" sz="2000" dirty="0" smtClean="0">
                <a:solidFill>
                  <a:schemeClr val="accent1">
                    <a:lumMod val="50000"/>
                  </a:schemeClr>
                </a:solidFill>
                <a:latin typeface="Fira Sans Condensed" panose="020B0503050000020004" pitchFamily="34" charset="0"/>
              </a:rPr>
              <a:t>selbst. Das Risiko eines Studienabbruchs aus finanziellen Gründen hat sich erhöht.</a:t>
            </a:r>
          </a:p>
          <a:p>
            <a:pPr marL="342900" lvl="0" indent="-342900" algn="l" defTabSz="457200">
              <a:spcAft>
                <a:spcPts val="1800"/>
              </a:spcAft>
              <a:buSzPct val="105000"/>
              <a:buFontTx/>
              <a:buChar char="-"/>
              <a:tabLst>
                <a:tab pos="447675" algn="l"/>
              </a:tabLst>
            </a:pPr>
            <a:r>
              <a:rPr lang="de-DE" sz="2000" dirty="0" smtClean="0">
                <a:solidFill>
                  <a:schemeClr val="accent1">
                    <a:lumMod val="50000"/>
                  </a:schemeClr>
                </a:solidFill>
                <a:latin typeface="Fira Sans Condensed" panose="020B0503050000020004" pitchFamily="34" charset="0"/>
              </a:rPr>
              <a:t>Trotz der aktuell in Aussicht gestellten Landeszuschüsse müssen die </a:t>
            </a:r>
            <a:r>
              <a:rPr lang="de-DE" sz="2000" b="1" dirty="0" smtClean="0">
                <a:solidFill>
                  <a:schemeClr val="accent1">
                    <a:lumMod val="50000"/>
                  </a:schemeClr>
                </a:solidFill>
                <a:latin typeface="Fira Sans Condensed" panose="020B0503050000020004" pitchFamily="34" charset="0"/>
              </a:rPr>
              <a:t>Semesterbeiträge sowie die Essenpreise erneut angehoben werden </a:t>
            </a:r>
            <a:r>
              <a:rPr lang="de-DE" sz="2000" dirty="0" smtClean="0">
                <a:solidFill>
                  <a:schemeClr val="accent1">
                    <a:lumMod val="50000"/>
                  </a:schemeClr>
                </a:solidFill>
                <a:latin typeface="Fira Sans Condensed" panose="020B0503050000020004" pitchFamily="34" charset="0"/>
              </a:rPr>
              <a:t>oder Angebote spürbar gekürzt werden.</a:t>
            </a:r>
          </a:p>
          <a:p>
            <a:pPr marL="342900" lvl="0" indent="-342900" algn="l" defTabSz="457200">
              <a:spcAft>
                <a:spcPts val="1800"/>
              </a:spcAft>
              <a:buSzPct val="105000"/>
              <a:buFontTx/>
              <a:buChar char="-"/>
              <a:tabLst>
                <a:tab pos="447675" algn="l"/>
              </a:tabLst>
            </a:pPr>
            <a:r>
              <a:rPr lang="de-DE" sz="2000" dirty="0" smtClean="0">
                <a:solidFill>
                  <a:schemeClr val="accent1">
                    <a:lumMod val="50000"/>
                  </a:schemeClr>
                </a:solidFill>
                <a:latin typeface="Fira Sans Condensed" panose="020B0503050000020004" pitchFamily="34" charset="0"/>
              </a:rPr>
              <a:t>Die </a:t>
            </a:r>
            <a:r>
              <a:rPr lang="de-DE" sz="2000" b="1" dirty="0" smtClean="0">
                <a:solidFill>
                  <a:schemeClr val="accent1">
                    <a:lumMod val="50000"/>
                  </a:schemeClr>
                </a:solidFill>
                <a:latin typeface="Fira Sans Condensed" panose="020B0503050000020004" pitchFamily="34" charset="0"/>
              </a:rPr>
              <a:t>Mensa Süd </a:t>
            </a:r>
            <a:r>
              <a:rPr lang="de-DE" sz="2000" dirty="0" smtClean="0">
                <a:solidFill>
                  <a:schemeClr val="accent1">
                    <a:lumMod val="50000"/>
                  </a:schemeClr>
                </a:solidFill>
                <a:latin typeface="Fira Sans Condensed" panose="020B0503050000020004" pitchFamily="34" charset="0"/>
              </a:rPr>
              <a:t>bedarf aufgrund fehlender Mittel in den vergangenen Jahren einer </a:t>
            </a:r>
            <a:r>
              <a:rPr lang="de-DE" sz="2000" b="1" dirty="0" smtClean="0">
                <a:solidFill>
                  <a:schemeClr val="accent1">
                    <a:lumMod val="50000"/>
                  </a:schemeClr>
                </a:solidFill>
                <a:latin typeface="Fira Sans Condensed" panose="020B0503050000020004" pitchFamily="34" charset="0"/>
              </a:rPr>
              <a:t>umfassenden Sanierung einschließlich einer Interim-Mensa</a:t>
            </a:r>
            <a:r>
              <a:rPr lang="de-DE" sz="2000" dirty="0" smtClean="0">
                <a:solidFill>
                  <a:schemeClr val="accent1">
                    <a:lumMod val="50000"/>
                  </a:schemeClr>
                </a:solidFill>
                <a:latin typeface="Fira Sans Condensed" panose="020B0503050000020004" pitchFamily="34" charset="0"/>
              </a:rPr>
              <a:t>. Das Risiko einer Schließung der größten Mensa aufgrund ihres baulichen und technischen Zustandes ist inzwischen sehr hoch.</a:t>
            </a:r>
            <a:endParaRPr lang="de-DE" sz="2000" dirty="0">
              <a:solidFill>
                <a:schemeClr val="accent1">
                  <a:lumMod val="50000"/>
                </a:schemeClr>
              </a:solidFill>
              <a:latin typeface="Fira Sans Condensed" panose="020B0503050000020004" pitchFamily="34" charset="0"/>
            </a:endParaRPr>
          </a:p>
          <a:p>
            <a:pPr marL="342900" lvl="0" indent="-342900" algn="l" defTabSz="457200">
              <a:spcAft>
                <a:spcPts val="1800"/>
              </a:spcAft>
              <a:buSzPct val="105000"/>
              <a:buFontTx/>
              <a:buChar char="-"/>
              <a:tabLst>
                <a:tab pos="447675" algn="l"/>
              </a:tabLst>
            </a:pPr>
            <a:endParaRPr lang="de-DE" sz="2200" b="1" dirty="0" smtClean="0">
              <a:solidFill>
                <a:schemeClr val="accent1">
                  <a:lumMod val="50000"/>
                </a:schemeClr>
              </a:solidFill>
              <a:latin typeface="Fira Sans Condensed" panose="020B0503050000020004" pitchFamily="34" charset="0"/>
            </a:endParaRPr>
          </a:p>
          <a:p>
            <a:pPr marL="342900" lvl="0" indent="-342900" algn="l" defTabSz="457200">
              <a:spcAft>
                <a:spcPts val="1800"/>
              </a:spcAft>
              <a:buSzPct val="105000"/>
              <a:buFontTx/>
              <a:buChar char="-"/>
              <a:tabLst>
                <a:tab pos="447675" algn="l"/>
              </a:tabLst>
            </a:pPr>
            <a:endParaRPr lang="de-DE" sz="2200" b="1" dirty="0">
              <a:solidFill>
                <a:schemeClr val="accent1">
                  <a:lumMod val="50000"/>
                </a:schemeClr>
              </a:solidFill>
              <a:latin typeface="Fira Sans Condensed" panose="020B0503050000020004" pitchFamily="34" charset="0"/>
            </a:endParaRPr>
          </a:p>
          <a:p>
            <a:pPr marL="342900" lvl="0" indent="-342900" algn="l" defTabSz="457200">
              <a:spcAft>
                <a:spcPts val="1800"/>
              </a:spcAft>
              <a:buSzPct val="105000"/>
              <a:buFontTx/>
              <a:buChar char="-"/>
              <a:tabLst>
                <a:tab pos="447675" algn="l"/>
              </a:tabLst>
            </a:pPr>
            <a:endParaRPr lang="de-DE" sz="2200" b="1" dirty="0" smtClean="0">
              <a:solidFill>
                <a:schemeClr val="accent1">
                  <a:lumMod val="50000"/>
                </a:schemeClr>
              </a:solidFill>
              <a:latin typeface="Fira Sans Condensed" panose="020B0503050000020004" pitchFamily="34" charset="0"/>
            </a:endParaRPr>
          </a:p>
          <a:p>
            <a:pPr marL="342900" lvl="0" indent="-342900" algn="l" defTabSz="457200">
              <a:spcAft>
                <a:spcPts val="1800"/>
              </a:spcAft>
              <a:buSzPct val="105000"/>
              <a:buFontTx/>
              <a:buChar char="-"/>
              <a:tabLst>
                <a:tab pos="447675" algn="l"/>
              </a:tabLst>
            </a:pPr>
            <a:endParaRPr lang="de-DE" sz="2200" b="1" dirty="0">
              <a:solidFill>
                <a:schemeClr val="accent1">
                  <a:lumMod val="50000"/>
                </a:schemeClr>
              </a:solidFill>
              <a:latin typeface="Fira Sans Condensed" panose="020B0503050000020004" pitchFamily="34" charset="0"/>
            </a:endParaRPr>
          </a:p>
          <a:p>
            <a:pPr lvl="0" algn="l" defTabSz="457200">
              <a:spcAft>
                <a:spcPts val="1800"/>
              </a:spcAft>
              <a:buSzPct val="105000"/>
              <a:tabLst>
                <a:tab pos="447675" algn="l"/>
              </a:tabLst>
            </a:pPr>
            <a:endParaRPr lang="de-DE" sz="2200" b="1" dirty="0" smtClean="0">
              <a:solidFill>
                <a:srgbClr val="FF0000"/>
              </a:solidFill>
              <a:latin typeface="Fira Sans Condensed" panose="020B0503050000020004" pitchFamily="34" charset="0"/>
            </a:endParaRPr>
          </a:p>
          <a:p>
            <a:pPr lvl="0" algn="l" defTabSz="457200">
              <a:spcAft>
                <a:spcPts val="1800"/>
              </a:spcAft>
              <a:buSzPct val="105000"/>
              <a:tabLst>
                <a:tab pos="447675" algn="l"/>
              </a:tabLst>
            </a:pPr>
            <a:endParaRPr lang="de-DE" dirty="0">
              <a:latin typeface="Fira Sans Condensed" panose="020B0503050000020004" pitchFamily="34" charset="0"/>
            </a:endParaRPr>
          </a:p>
          <a:p>
            <a:pPr marL="109728" lvl="0" algn="l">
              <a:tabLst>
                <a:tab pos="447675" algn="l"/>
              </a:tabLst>
            </a:pPr>
            <a:endParaRPr lang="de-DE" sz="2000" i="1" dirty="0"/>
          </a:p>
          <a:p>
            <a:pPr marL="109728" algn="ctr">
              <a:spcAft>
                <a:spcPts val="1200"/>
              </a:spcAft>
              <a:tabLst>
                <a:tab pos="447675" algn="l"/>
              </a:tabLst>
            </a:pPr>
            <a:endParaRPr lang="de-DE" sz="2000" dirty="0" smtClean="0">
              <a:latin typeface="Fira Sans Condensed Book" panose="020B0503050000020004" pitchFamily="34" charset="0"/>
            </a:endParaRPr>
          </a:p>
          <a:p>
            <a:pPr marL="109728" algn="ctr">
              <a:spcAft>
                <a:spcPts val="1200"/>
              </a:spcAft>
              <a:tabLst>
                <a:tab pos="447675" algn="l"/>
              </a:tabLst>
            </a:pPr>
            <a:endParaRPr lang="de-DE" sz="2000" dirty="0">
              <a:latin typeface="Fira Sans Condensed Book" panose="020B0503050000020004" pitchFamily="34" charset="0"/>
            </a:endParaRPr>
          </a:p>
          <a:p>
            <a:endParaRPr lang="de-DE" dirty="0"/>
          </a:p>
        </p:txBody>
      </p:sp>
      <p:pic>
        <p:nvPicPr>
          <p:cNvPr id="14" name="Grafik 13"/>
          <p:cNvPicPr>
            <a:picLocks noChangeAspect="1"/>
          </p:cNvPicPr>
          <p:nvPr/>
        </p:nvPicPr>
        <p:blipFill>
          <a:blip r:embed="rId2"/>
          <a:stretch>
            <a:fillRect/>
          </a:stretch>
        </p:blipFill>
        <p:spPr>
          <a:xfrm>
            <a:off x="7830588" y="202552"/>
            <a:ext cx="993372" cy="982211"/>
          </a:xfrm>
          <a:prstGeom prst="rect">
            <a:avLst/>
          </a:prstGeom>
        </p:spPr>
      </p:pic>
      <p:sp>
        <p:nvSpPr>
          <p:cNvPr id="5" name="Inhaltsplatzhalter 2"/>
          <p:cNvSpPr txBox="1">
            <a:spLocks/>
          </p:cNvSpPr>
          <p:nvPr/>
        </p:nvSpPr>
        <p:spPr>
          <a:xfrm>
            <a:off x="491490" y="1527898"/>
            <a:ext cx="8172450" cy="4336538"/>
          </a:xfrm>
          <a:prstGeom prst="rect">
            <a:avLst/>
          </a:prstGeom>
        </p:spPr>
        <p:txBody>
          <a:bodyPr vert="horz" lIns="91440" tIns="45720" rIns="91440" bIns="45720" rtlCol="0">
            <a:normAutofit/>
          </a:bodyPr>
          <a:lstStyle>
            <a:lvl1pPr marL="0" indent="0" algn="just" defTabSz="914400" rtl="0" eaLnBrk="1" latinLnBrk="0" hangingPunct="1">
              <a:lnSpc>
                <a:spcPct val="100000"/>
              </a:lnSpc>
              <a:spcBef>
                <a:spcPts val="0"/>
              </a:spcBef>
              <a:spcAft>
                <a:spcPts val="600"/>
              </a:spcAft>
              <a:buFont typeface="Arial" panose="020B0604020202020204" pitchFamily="34" charset="0"/>
              <a:buNone/>
              <a:defRPr sz="2400" kern="1200">
                <a:solidFill>
                  <a:srgbClr val="0D3559"/>
                </a:solidFill>
                <a:latin typeface="Fira Sans Condensed Medium" panose="020B0603050000020004" pitchFamily="34" charset="0"/>
                <a:ea typeface="+mn-ea"/>
                <a:cs typeface="+mn-cs"/>
              </a:defRPr>
            </a:lvl1pPr>
            <a:lvl2pPr marL="354013" indent="-354013" algn="just" defTabSz="914400" rtl="0" eaLnBrk="1" latinLnBrk="0" hangingPunct="1">
              <a:lnSpc>
                <a:spcPct val="100000"/>
              </a:lnSpc>
              <a:spcBef>
                <a:spcPts val="0"/>
              </a:spcBef>
              <a:spcAft>
                <a:spcPts val="600"/>
              </a:spcAft>
              <a:buFont typeface="Wingdings" panose="05000000000000000000" pitchFamily="2" charset="2"/>
              <a:buChar char="§"/>
              <a:defRPr sz="2400" kern="1200">
                <a:solidFill>
                  <a:srgbClr val="0D3559"/>
                </a:solidFill>
                <a:latin typeface="Fira Sans Condensed Book" panose="020B0503050000020004" pitchFamily="34" charset="0"/>
                <a:ea typeface="+mn-ea"/>
                <a:cs typeface="+mn-cs"/>
              </a:defRPr>
            </a:lvl2pPr>
            <a:lvl3pPr marL="628650" indent="-274638" algn="just" defTabSz="914400" rtl="0" eaLnBrk="1" latinLnBrk="0" hangingPunct="1">
              <a:lnSpc>
                <a:spcPct val="100000"/>
              </a:lnSpc>
              <a:spcBef>
                <a:spcPts val="0"/>
              </a:spcBef>
              <a:spcAft>
                <a:spcPts val="600"/>
              </a:spcAft>
              <a:buClr>
                <a:srgbClr val="0D3559"/>
              </a:buClr>
              <a:buFont typeface="Arial" panose="020B0604020202020204" pitchFamily="34" charset="0"/>
              <a:buChar char="•"/>
              <a:defRPr sz="2400" kern="1200">
                <a:solidFill>
                  <a:srgbClr val="0D3559"/>
                </a:solidFill>
                <a:latin typeface="Fira Sans Condensed Book" panose="020B05030500000200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09728" algn="l">
              <a:spcAft>
                <a:spcPts val="1200"/>
              </a:spcAft>
              <a:tabLst>
                <a:tab pos="447675" algn="l"/>
              </a:tabLst>
            </a:pPr>
            <a:endParaRPr lang="de-DE" sz="2000" b="1" u="sng" dirty="0">
              <a:latin typeface="Fira Sans Condensed Book" panose="020B0503050000020004" pitchFamily="34" charset="0"/>
            </a:endParaRPr>
          </a:p>
        </p:txBody>
      </p:sp>
    </p:spTree>
    <p:extLst>
      <p:ext uri="{BB962C8B-B14F-4D97-AF65-F5344CB8AC3E}">
        <p14:creationId xmlns:p14="http://schemas.microsoft.com/office/powerpoint/2010/main" val="1746524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b="1" dirty="0">
                <a:solidFill>
                  <a:schemeClr val="accent1">
                    <a:lumMod val="50000"/>
                  </a:schemeClr>
                </a:solidFill>
                <a:latin typeface="Fira Sans Condensed" panose="020B0503050000020004" pitchFamily="34" charset="0"/>
              </a:rPr>
              <a:t>Finanzielle Situation der Studierenden in MV </a:t>
            </a:r>
            <a:r>
              <a:rPr lang="de-DE" sz="3200" dirty="0"/>
              <a:t/>
            </a:r>
            <a:br>
              <a:rPr lang="de-DE" sz="3200" dirty="0"/>
            </a:br>
            <a:r>
              <a:rPr lang="de-DE" sz="2800" dirty="0" smtClean="0">
                <a:solidFill>
                  <a:srgbClr val="00B050"/>
                </a:solidFill>
              </a:rPr>
              <a:t>Mensen</a:t>
            </a:r>
            <a:r>
              <a:rPr lang="de-DE" sz="2800" dirty="0" smtClean="0"/>
              <a:t> 	</a:t>
            </a:r>
            <a:endParaRPr lang="de-DE" sz="2800" dirty="0"/>
          </a:p>
        </p:txBody>
      </p:sp>
      <p:sp>
        <p:nvSpPr>
          <p:cNvPr id="3" name="Inhaltsplatzhalter 2"/>
          <p:cNvSpPr>
            <a:spLocks noGrp="1"/>
          </p:cNvSpPr>
          <p:nvPr>
            <p:ph idx="1"/>
          </p:nvPr>
        </p:nvSpPr>
        <p:spPr>
          <a:xfrm>
            <a:off x="325754" y="1564434"/>
            <a:ext cx="8492490" cy="4628353"/>
          </a:xfrm>
        </p:spPr>
        <p:txBody>
          <a:bodyPr>
            <a:normAutofit/>
          </a:bodyPr>
          <a:lstStyle/>
          <a:p>
            <a:pPr marL="109728" algn="l">
              <a:spcAft>
                <a:spcPts val="1200"/>
              </a:spcAft>
              <a:tabLst>
                <a:tab pos="447675" algn="l"/>
              </a:tabLst>
            </a:pPr>
            <a:r>
              <a:rPr lang="de-DE" sz="2000" b="1" dirty="0" smtClean="0">
                <a:solidFill>
                  <a:schemeClr val="tx2"/>
                </a:solidFill>
                <a:latin typeface="Fira Sans Condensed" panose="020B0503050000020004" pitchFamily="34" charset="0"/>
              </a:rPr>
              <a:t>FAZIT</a:t>
            </a:r>
          </a:p>
          <a:p>
            <a:pPr marL="452628" indent="-342900" algn="l">
              <a:spcAft>
                <a:spcPts val="1200"/>
              </a:spcAft>
              <a:buFont typeface="Wingdings" panose="05000000000000000000" pitchFamily="2" charset="2"/>
              <a:buChar char="à"/>
              <a:tabLst>
                <a:tab pos="447675" algn="l"/>
              </a:tabLst>
            </a:pPr>
            <a:r>
              <a:rPr lang="de-DE" sz="2000" dirty="0" smtClean="0">
                <a:solidFill>
                  <a:schemeClr val="tx2"/>
                </a:solidFill>
                <a:latin typeface="Fira Sans Condensed" panose="020B0503050000020004" pitchFamily="34" charset="0"/>
              </a:rPr>
              <a:t>Eine </a:t>
            </a:r>
            <a:r>
              <a:rPr lang="de-DE" sz="2000" b="1" dirty="0" smtClean="0">
                <a:solidFill>
                  <a:schemeClr val="tx2"/>
                </a:solidFill>
                <a:latin typeface="Fira Sans Condensed" panose="020B0503050000020004" pitchFamily="34" charset="0"/>
              </a:rPr>
              <a:t>ausreichende Unterstützung der Studierendenwerke </a:t>
            </a:r>
            <a:r>
              <a:rPr lang="de-DE" sz="2000" dirty="0" smtClean="0">
                <a:solidFill>
                  <a:schemeClr val="tx2"/>
                </a:solidFill>
                <a:latin typeface="Fira Sans Condensed" panose="020B0503050000020004" pitchFamily="34" charset="0"/>
              </a:rPr>
              <a:t>ist weiterhin notwendig, wenn die Semesterbeiträge, Essenpreise und Mieten auch zukünftig für alle Studierenden bezahlbar bleiben sollen. Nur so können Studienabbrüche aus finanziellen Gründen verhindert werden. Der Grad der Ausfinanzierung seitens des Landes bestimmt Preis, Qualität und Umfang der Angebote!</a:t>
            </a:r>
          </a:p>
          <a:p>
            <a:pPr marL="452628" indent="-342900" algn="l">
              <a:spcAft>
                <a:spcPts val="1200"/>
              </a:spcAft>
              <a:buFont typeface="Wingdings" panose="05000000000000000000" pitchFamily="2" charset="2"/>
              <a:buChar char="à"/>
              <a:tabLst>
                <a:tab pos="447675" algn="l"/>
              </a:tabLst>
            </a:pPr>
            <a:r>
              <a:rPr lang="de-DE" sz="2000" dirty="0" smtClean="0">
                <a:solidFill>
                  <a:schemeClr val="tx2"/>
                </a:solidFill>
                <a:latin typeface="Fira Sans Condensed" panose="020B0503050000020004" pitchFamily="34" charset="0"/>
              </a:rPr>
              <a:t>Die </a:t>
            </a:r>
            <a:r>
              <a:rPr lang="de-DE" sz="2000" b="1" dirty="0" smtClean="0">
                <a:solidFill>
                  <a:schemeClr val="tx2"/>
                </a:solidFill>
                <a:latin typeface="Fira Sans Condensed" panose="020B0503050000020004" pitchFamily="34" charset="0"/>
              </a:rPr>
              <a:t>Beibehaltung eines Härtefonds zum Ausgleich krisenbedingter Verluste </a:t>
            </a:r>
            <a:r>
              <a:rPr lang="de-DE" sz="2000" dirty="0" smtClean="0">
                <a:solidFill>
                  <a:schemeClr val="tx2"/>
                </a:solidFill>
                <a:latin typeface="Fira Sans Condensed" panose="020B0503050000020004" pitchFamily="34" charset="0"/>
              </a:rPr>
              <a:t>ist auch für die Jahre 2024 und 2025 noch notwendig. Dauerhafte Folgen der Corona-Pandemie müssten dann im folgenden Doppelhaushalt Berücksichtigung </a:t>
            </a:r>
            <a:r>
              <a:rPr lang="de-DE" sz="2000" dirty="0" smtClean="0">
                <a:solidFill>
                  <a:schemeClr val="tx2"/>
                </a:solidFill>
                <a:latin typeface="Fira Sans Condensed Light" panose="020B0403050000020004" pitchFamily="34" charset="0"/>
              </a:rPr>
              <a:t>finden!</a:t>
            </a:r>
          </a:p>
          <a:p>
            <a:pPr marL="452628" indent="-342900" algn="l">
              <a:spcAft>
                <a:spcPts val="1200"/>
              </a:spcAft>
              <a:buFont typeface="Wingdings" panose="05000000000000000000" pitchFamily="2" charset="2"/>
              <a:buChar char="à"/>
              <a:tabLst>
                <a:tab pos="447675" algn="l"/>
              </a:tabLst>
            </a:pPr>
            <a:r>
              <a:rPr lang="de-DE" sz="2000" dirty="0" smtClean="0">
                <a:solidFill>
                  <a:schemeClr val="tx2"/>
                </a:solidFill>
                <a:latin typeface="Fira Sans Condensed" panose="020B0503050000020004" pitchFamily="34" charset="0"/>
              </a:rPr>
              <a:t>Eine </a:t>
            </a:r>
            <a:r>
              <a:rPr lang="de-DE" sz="2000" b="1" dirty="0" smtClean="0">
                <a:solidFill>
                  <a:schemeClr val="tx2"/>
                </a:solidFill>
                <a:latin typeface="Fira Sans Condensed" panose="020B0503050000020004" pitchFamily="34" charset="0"/>
              </a:rPr>
              <a:t>kurzfristige Bereitstellung von Landesmitteln für eine Interim-Mensa</a:t>
            </a:r>
            <a:r>
              <a:rPr lang="de-DE" sz="2000" dirty="0" smtClean="0">
                <a:solidFill>
                  <a:schemeClr val="tx2"/>
                </a:solidFill>
                <a:latin typeface="Fira Sans Condensed" panose="020B0503050000020004" pitchFamily="34" charset="0"/>
              </a:rPr>
              <a:t> sowie für </a:t>
            </a:r>
            <a:r>
              <a:rPr lang="de-DE" sz="2000" b="1" dirty="0" smtClean="0">
                <a:solidFill>
                  <a:schemeClr val="tx2"/>
                </a:solidFill>
                <a:latin typeface="Fira Sans Condensed" panose="020B0503050000020004" pitchFamily="34" charset="0"/>
              </a:rPr>
              <a:t>die Sanierung </a:t>
            </a:r>
            <a:r>
              <a:rPr lang="de-DE" sz="2000" dirty="0" smtClean="0">
                <a:solidFill>
                  <a:schemeClr val="tx2"/>
                </a:solidFill>
                <a:latin typeface="Fira Sans Condensed" panose="020B0503050000020004" pitchFamily="34" charset="0"/>
              </a:rPr>
              <a:t>der </a:t>
            </a:r>
            <a:r>
              <a:rPr lang="de-DE" sz="2000" b="1" dirty="0" smtClean="0">
                <a:solidFill>
                  <a:schemeClr val="tx2"/>
                </a:solidFill>
                <a:latin typeface="Fira Sans Condensed" panose="020B0503050000020004" pitchFamily="34" charset="0"/>
              </a:rPr>
              <a:t>Mensa Süd </a:t>
            </a:r>
            <a:r>
              <a:rPr lang="de-DE" sz="2000" dirty="0" smtClean="0">
                <a:solidFill>
                  <a:schemeClr val="tx2"/>
                </a:solidFill>
                <a:latin typeface="Fira Sans Condensed" panose="020B0503050000020004" pitchFamily="34" charset="0"/>
              </a:rPr>
              <a:t>ist dringend erforderlich!</a:t>
            </a:r>
            <a:endParaRPr lang="de-DE" sz="2000" dirty="0" smtClean="0">
              <a:solidFill>
                <a:schemeClr val="tx2"/>
              </a:solidFill>
            </a:endParaRPr>
          </a:p>
          <a:p>
            <a:pPr marL="452628" indent="-342900" algn="l">
              <a:spcAft>
                <a:spcPts val="1200"/>
              </a:spcAft>
              <a:buFont typeface="Wingdings" panose="05000000000000000000" pitchFamily="2" charset="2"/>
              <a:buChar char="à"/>
              <a:tabLst>
                <a:tab pos="447675" algn="l"/>
              </a:tabLst>
            </a:pPr>
            <a:endParaRPr lang="de-DE" dirty="0">
              <a:solidFill>
                <a:srgbClr val="FF0000"/>
              </a:solidFill>
              <a:latin typeface="Fira Sans Condensed Light" panose="020B0403050000020004" pitchFamily="34" charset="0"/>
            </a:endParaRPr>
          </a:p>
          <a:p>
            <a:pPr marL="109728" algn="l">
              <a:spcAft>
                <a:spcPts val="1200"/>
              </a:spcAft>
              <a:tabLst>
                <a:tab pos="447675" algn="l"/>
              </a:tabLst>
            </a:pPr>
            <a:endParaRPr lang="de-DE" dirty="0">
              <a:solidFill>
                <a:srgbClr val="FF0000"/>
              </a:solidFill>
            </a:endParaRPr>
          </a:p>
          <a:p>
            <a:pPr marL="109728" algn="ctr">
              <a:spcAft>
                <a:spcPts val="1200"/>
              </a:spcAft>
              <a:tabLst>
                <a:tab pos="447675" algn="l"/>
              </a:tabLst>
            </a:pPr>
            <a:endParaRPr lang="de-DE" sz="2000" dirty="0" smtClean="0">
              <a:latin typeface="Fira Sans Condensed Book" panose="020B0503050000020004" pitchFamily="34" charset="0"/>
            </a:endParaRPr>
          </a:p>
          <a:p>
            <a:pPr marL="109728" algn="ctr">
              <a:spcAft>
                <a:spcPts val="1200"/>
              </a:spcAft>
              <a:tabLst>
                <a:tab pos="447675" algn="l"/>
              </a:tabLst>
            </a:pPr>
            <a:endParaRPr lang="de-DE" sz="2000" dirty="0">
              <a:latin typeface="Fira Sans Condensed Book" panose="020B0503050000020004" pitchFamily="34" charset="0"/>
            </a:endParaRPr>
          </a:p>
          <a:p>
            <a:endParaRPr lang="de-DE" dirty="0"/>
          </a:p>
        </p:txBody>
      </p:sp>
      <p:pic>
        <p:nvPicPr>
          <p:cNvPr id="14" name="Grafik 13"/>
          <p:cNvPicPr>
            <a:picLocks noChangeAspect="1"/>
          </p:cNvPicPr>
          <p:nvPr/>
        </p:nvPicPr>
        <p:blipFill>
          <a:blip r:embed="rId2"/>
          <a:stretch>
            <a:fillRect/>
          </a:stretch>
        </p:blipFill>
        <p:spPr>
          <a:xfrm>
            <a:off x="7830588" y="202552"/>
            <a:ext cx="993372" cy="982211"/>
          </a:xfrm>
          <a:prstGeom prst="rect">
            <a:avLst/>
          </a:prstGeom>
        </p:spPr>
      </p:pic>
      <p:sp>
        <p:nvSpPr>
          <p:cNvPr id="5" name="Inhaltsplatzhalter 2"/>
          <p:cNvSpPr txBox="1">
            <a:spLocks/>
          </p:cNvSpPr>
          <p:nvPr/>
        </p:nvSpPr>
        <p:spPr>
          <a:xfrm>
            <a:off x="491490" y="1527898"/>
            <a:ext cx="8172450" cy="4336538"/>
          </a:xfrm>
          <a:prstGeom prst="rect">
            <a:avLst/>
          </a:prstGeom>
        </p:spPr>
        <p:txBody>
          <a:bodyPr vert="horz" lIns="91440" tIns="45720" rIns="91440" bIns="45720" rtlCol="0">
            <a:normAutofit/>
          </a:bodyPr>
          <a:lstStyle>
            <a:lvl1pPr marL="0" indent="0" algn="just" defTabSz="914400" rtl="0" eaLnBrk="1" latinLnBrk="0" hangingPunct="1">
              <a:lnSpc>
                <a:spcPct val="100000"/>
              </a:lnSpc>
              <a:spcBef>
                <a:spcPts val="0"/>
              </a:spcBef>
              <a:spcAft>
                <a:spcPts val="600"/>
              </a:spcAft>
              <a:buFont typeface="Arial" panose="020B0604020202020204" pitchFamily="34" charset="0"/>
              <a:buNone/>
              <a:defRPr sz="2400" kern="1200">
                <a:solidFill>
                  <a:srgbClr val="0D3559"/>
                </a:solidFill>
                <a:latin typeface="Fira Sans Condensed Medium" panose="020B0603050000020004" pitchFamily="34" charset="0"/>
                <a:ea typeface="+mn-ea"/>
                <a:cs typeface="+mn-cs"/>
              </a:defRPr>
            </a:lvl1pPr>
            <a:lvl2pPr marL="354013" indent="-354013" algn="just" defTabSz="914400" rtl="0" eaLnBrk="1" latinLnBrk="0" hangingPunct="1">
              <a:lnSpc>
                <a:spcPct val="100000"/>
              </a:lnSpc>
              <a:spcBef>
                <a:spcPts val="0"/>
              </a:spcBef>
              <a:spcAft>
                <a:spcPts val="600"/>
              </a:spcAft>
              <a:buFont typeface="Wingdings" panose="05000000000000000000" pitchFamily="2" charset="2"/>
              <a:buChar char="§"/>
              <a:defRPr sz="2400" kern="1200">
                <a:solidFill>
                  <a:srgbClr val="0D3559"/>
                </a:solidFill>
                <a:latin typeface="Fira Sans Condensed Book" panose="020B0503050000020004" pitchFamily="34" charset="0"/>
                <a:ea typeface="+mn-ea"/>
                <a:cs typeface="+mn-cs"/>
              </a:defRPr>
            </a:lvl2pPr>
            <a:lvl3pPr marL="628650" indent="-274638" algn="just" defTabSz="914400" rtl="0" eaLnBrk="1" latinLnBrk="0" hangingPunct="1">
              <a:lnSpc>
                <a:spcPct val="100000"/>
              </a:lnSpc>
              <a:spcBef>
                <a:spcPts val="0"/>
              </a:spcBef>
              <a:spcAft>
                <a:spcPts val="600"/>
              </a:spcAft>
              <a:buClr>
                <a:srgbClr val="0D3559"/>
              </a:buClr>
              <a:buFont typeface="Arial" panose="020B0604020202020204" pitchFamily="34" charset="0"/>
              <a:buChar char="•"/>
              <a:defRPr sz="2400" kern="1200">
                <a:solidFill>
                  <a:srgbClr val="0D3559"/>
                </a:solidFill>
                <a:latin typeface="Fira Sans Condensed Book" panose="020B05030500000200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de-DE" dirty="0"/>
          </a:p>
        </p:txBody>
      </p:sp>
    </p:spTree>
    <p:extLst>
      <p:ext uri="{BB962C8B-B14F-4D97-AF65-F5344CB8AC3E}">
        <p14:creationId xmlns:p14="http://schemas.microsoft.com/office/powerpoint/2010/main" val="3331869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a:t>Finanzielle Situation der Studierenden in MV </a:t>
            </a:r>
            <a:r>
              <a:rPr lang="de-DE" sz="2800" dirty="0" smtClean="0"/>
              <a:t/>
            </a:r>
            <a:br>
              <a:rPr lang="de-DE" sz="2800" dirty="0" smtClean="0"/>
            </a:br>
            <a:r>
              <a:rPr lang="de-DE" sz="2800" dirty="0" smtClean="0">
                <a:solidFill>
                  <a:srgbClr val="FFC000"/>
                </a:solidFill>
              </a:rPr>
              <a:t>Wohnheime</a:t>
            </a:r>
            <a:r>
              <a:rPr lang="de-DE" sz="2800" dirty="0" smtClean="0"/>
              <a:t>	</a:t>
            </a:r>
            <a:endParaRPr lang="de-DE" sz="2800" dirty="0"/>
          </a:p>
        </p:txBody>
      </p:sp>
      <p:pic>
        <p:nvPicPr>
          <p:cNvPr id="14" name="Grafik 13"/>
          <p:cNvPicPr>
            <a:picLocks noChangeAspect="1"/>
          </p:cNvPicPr>
          <p:nvPr/>
        </p:nvPicPr>
        <p:blipFill>
          <a:blip r:embed="rId2"/>
          <a:stretch>
            <a:fillRect/>
          </a:stretch>
        </p:blipFill>
        <p:spPr>
          <a:xfrm>
            <a:off x="7830588" y="202552"/>
            <a:ext cx="993372" cy="982211"/>
          </a:xfrm>
          <a:prstGeom prst="rect">
            <a:avLst/>
          </a:prstGeom>
        </p:spPr>
      </p:pic>
      <p:sp>
        <p:nvSpPr>
          <p:cNvPr id="5" name="Inhaltsplatzhalter 2"/>
          <p:cNvSpPr txBox="1">
            <a:spLocks/>
          </p:cNvSpPr>
          <p:nvPr/>
        </p:nvSpPr>
        <p:spPr>
          <a:xfrm>
            <a:off x="491490" y="1527898"/>
            <a:ext cx="8172450" cy="3448548"/>
          </a:xfrm>
          <a:prstGeom prst="rect">
            <a:avLst/>
          </a:prstGeom>
        </p:spPr>
        <p:txBody>
          <a:bodyPr vert="horz" lIns="91440" tIns="45720" rIns="91440" bIns="45720" rtlCol="0">
            <a:normAutofit/>
          </a:bodyPr>
          <a:lstStyle>
            <a:lvl1pPr marL="0" indent="0" algn="just" defTabSz="914400" rtl="0" eaLnBrk="1" latinLnBrk="0" hangingPunct="1">
              <a:lnSpc>
                <a:spcPct val="100000"/>
              </a:lnSpc>
              <a:spcBef>
                <a:spcPts val="0"/>
              </a:spcBef>
              <a:spcAft>
                <a:spcPts val="600"/>
              </a:spcAft>
              <a:buFont typeface="Arial" panose="020B0604020202020204" pitchFamily="34" charset="0"/>
              <a:buNone/>
              <a:defRPr sz="2400" kern="1200">
                <a:solidFill>
                  <a:srgbClr val="0D3559"/>
                </a:solidFill>
                <a:latin typeface="Fira Sans Condensed Medium" panose="020B0603050000020004" pitchFamily="34" charset="0"/>
                <a:ea typeface="+mn-ea"/>
                <a:cs typeface="+mn-cs"/>
              </a:defRPr>
            </a:lvl1pPr>
            <a:lvl2pPr marL="354013" indent="-354013" algn="just" defTabSz="914400" rtl="0" eaLnBrk="1" latinLnBrk="0" hangingPunct="1">
              <a:lnSpc>
                <a:spcPct val="100000"/>
              </a:lnSpc>
              <a:spcBef>
                <a:spcPts val="0"/>
              </a:spcBef>
              <a:spcAft>
                <a:spcPts val="600"/>
              </a:spcAft>
              <a:buFont typeface="Wingdings" panose="05000000000000000000" pitchFamily="2" charset="2"/>
              <a:buChar char="§"/>
              <a:defRPr sz="2400" kern="1200">
                <a:solidFill>
                  <a:srgbClr val="0D3559"/>
                </a:solidFill>
                <a:latin typeface="Fira Sans Condensed Book" panose="020B0503050000020004" pitchFamily="34" charset="0"/>
                <a:ea typeface="+mn-ea"/>
                <a:cs typeface="+mn-cs"/>
              </a:defRPr>
            </a:lvl2pPr>
            <a:lvl3pPr marL="628650" indent="-274638" algn="just" defTabSz="914400" rtl="0" eaLnBrk="1" latinLnBrk="0" hangingPunct="1">
              <a:lnSpc>
                <a:spcPct val="100000"/>
              </a:lnSpc>
              <a:spcBef>
                <a:spcPts val="0"/>
              </a:spcBef>
              <a:spcAft>
                <a:spcPts val="600"/>
              </a:spcAft>
              <a:buClr>
                <a:srgbClr val="0D3559"/>
              </a:buClr>
              <a:buFont typeface="Arial" panose="020B0604020202020204" pitchFamily="34" charset="0"/>
              <a:buChar char="•"/>
              <a:defRPr sz="2400" kern="1200">
                <a:solidFill>
                  <a:srgbClr val="0D3559"/>
                </a:solidFill>
                <a:latin typeface="Fira Sans Condensed Book" panose="020B05030500000200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09728" algn="l">
              <a:spcAft>
                <a:spcPts val="1200"/>
              </a:spcAft>
              <a:tabLst>
                <a:tab pos="447675" algn="l"/>
              </a:tabLst>
            </a:pPr>
            <a:endParaRPr lang="de-DE" sz="2000" b="1" u="sng" dirty="0">
              <a:latin typeface="Fira Sans Condensed Book" panose="020B0503050000020004" pitchFamily="34" charset="0"/>
            </a:endParaRPr>
          </a:p>
        </p:txBody>
      </p:sp>
      <p:sp>
        <p:nvSpPr>
          <p:cNvPr id="12" name="Inhaltsplatzhalter 2"/>
          <p:cNvSpPr txBox="1">
            <a:spLocks/>
          </p:cNvSpPr>
          <p:nvPr/>
        </p:nvSpPr>
        <p:spPr>
          <a:xfrm>
            <a:off x="421151" y="1355316"/>
            <a:ext cx="6401680" cy="4394853"/>
          </a:xfrm>
          <a:prstGeom prst="rect">
            <a:avLst/>
          </a:prstGeom>
        </p:spPr>
        <p:txBody>
          <a:bodyPr vert="horz" lIns="91440" tIns="45720" rIns="91440" bIns="45720" rtlCol="0">
            <a:noAutofit/>
          </a:bodyPr>
          <a:lstStyle>
            <a:lvl1pPr marL="0" indent="0" algn="just" defTabSz="914400" rtl="0" eaLnBrk="1" latinLnBrk="0" hangingPunct="1">
              <a:lnSpc>
                <a:spcPct val="100000"/>
              </a:lnSpc>
              <a:spcBef>
                <a:spcPts val="0"/>
              </a:spcBef>
              <a:spcAft>
                <a:spcPts val="600"/>
              </a:spcAft>
              <a:buFont typeface="Arial" panose="020B0604020202020204" pitchFamily="34" charset="0"/>
              <a:buNone/>
              <a:defRPr sz="2400" kern="1200">
                <a:solidFill>
                  <a:srgbClr val="0D3559"/>
                </a:solidFill>
                <a:latin typeface="Fira Sans Condensed Medium" panose="020B0603050000020004" pitchFamily="34" charset="0"/>
                <a:ea typeface="+mn-ea"/>
                <a:cs typeface="+mn-cs"/>
              </a:defRPr>
            </a:lvl1pPr>
            <a:lvl2pPr marL="354013" indent="-354013" algn="just" defTabSz="914400" rtl="0" eaLnBrk="1" latinLnBrk="0" hangingPunct="1">
              <a:lnSpc>
                <a:spcPct val="100000"/>
              </a:lnSpc>
              <a:spcBef>
                <a:spcPts val="0"/>
              </a:spcBef>
              <a:spcAft>
                <a:spcPts val="600"/>
              </a:spcAft>
              <a:buFont typeface="Wingdings" panose="05000000000000000000" pitchFamily="2" charset="2"/>
              <a:buChar char="§"/>
              <a:defRPr sz="2400" kern="1200">
                <a:solidFill>
                  <a:srgbClr val="0D3559"/>
                </a:solidFill>
                <a:latin typeface="Fira Sans Condensed Book" panose="020B0503050000020004" pitchFamily="34" charset="0"/>
                <a:ea typeface="+mn-ea"/>
                <a:cs typeface="+mn-cs"/>
              </a:defRPr>
            </a:lvl2pPr>
            <a:lvl3pPr marL="628650" indent="-274638" algn="just" defTabSz="914400" rtl="0" eaLnBrk="1" latinLnBrk="0" hangingPunct="1">
              <a:lnSpc>
                <a:spcPct val="100000"/>
              </a:lnSpc>
              <a:spcBef>
                <a:spcPts val="0"/>
              </a:spcBef>
              <a:spcAft>
                <a:spcPts val="600"/>
              </a:spcAft>
              <a:buClr>
                <a:srgbClr val="0D3559"/>
              </a:buClr>
              <a:buFont typeface="Arial" panose="020B0604020202020204" pitchFamily="34" charset="0"/>
              <a:buChar char="•"/>
              <a:defRPr sz="2400" kern="1200">
                <a:solidFill>
                  <a:srgbClr val="0D3559"/>
                </a:solidFill>
                <a:latin typeface="Fira Sans Condensed Book" panose="020B05030500000200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0" indent="-342900" algn="l" defTabSz="457200">
              <a:spcAft>
                <a:spcPts val="1800"/>
              </a:spcAft>
              <a:buSzPct val="105000"/>
              <a:buFontTx/>
              <a:buChar char="-"/>
              <a:tabLst>
                <a:tab pos="447675" algn="l"/>
              </a:tabLst>
            </a:pPr>
            <a:r>
              <a:rPr lang="de-DE" sz="2000" b="1" dirty="0" smtClean="0">
                <a:solidFill>
                  <a:schemeClr val="accent1">
                    <a:lumMod val="50000"/>
                  </a:schemeClr>
                </a:solidFill>
                <a:latin typeface="Fira Sans Condensed" panose="020B0503050000020004" pitchFamily="34" charset="0"/>
              </a:rPr>
              <a:t>Mieten in den Wohnheimen steigen</a:t>
            </a:r>
            <a:r>
              <a:rPr lang="de-DE" sz="2000" dirty="0" smtClean="0">
                <a:solidFill>
                  <a:schemeClr val="accent1">
                    <a:lumMod val="50000"/>
                  </a:schemeClr>
                </a:solidFill>
                <a:latin typeface="Fira Sans Condensed" panose="020B0503050000020004" pitchFamily="34" charset="0"/>
              </a:rPr>
              <a:t> nach Reduzierung der zusätzlichen Energiezuschüsse seitens des Landes in Abhängigkeit der Entlastungen des Bundes und der Preisentwicklung auf dem Markt noch einmal bis zu 60 Euro spürbar an.</a:t>
            </a:r>
          </a:p>
          <a:p>
            <a:pPr marL="342900" lvl="0" indent="-342900" algn="l" defTabSz="457200">
              <a:spcAft>
                <a:spcPts val="1800"/>
              </a:spcAft>
              <a:buSzPct val="105000"/>
              <a:buFontTx/>
              <a:buChar char="-"/>
              <a:tabLst>
                <a:tab pos="447675" algn="l"/>
              </a:tabLst>
            </a:pPr>
            <a:r>
              <a:rPr lang="de-DE" sz="2000" b="1" dirty="0" smtClean="0">
                <a:solidFill>
                  <a:schemeClr val="accent1">
                    <a:lumMod val="50000"/>
                  </a:schemeClr>
                </a:solidFill>
                <a:latin typeface="Fira Sans Condensed" panose="020B0503050000020004" pitchFamily="34" charset="0"/>
              </a:rPr>
              <a:t>Landesförderung des Neubaus </a:t>
            </a:r>
            <a:r>
              <a:rPr lang="de-DE" sz="2000" dirty="0" smtClean="0">
                <a:solidFill>
                  <a:schemeClr val="accent1">
                    <a:lumMod val="50000"/>
                  </a:schemeClr>
                </a:solidFill>
                <a:latin typeface="Fira Sans Condensed" panose="020B0503050000020004" pitchFamily="34" charset="0"/>
              </a:rPr>
              <a:t>von Wohnheimplätzen in Rostock liegt aktuell bei 29% echtem Zuschuss und anteiligem zinslosen Darlehen und ist für eine kostendeckende UND soziale Miete </a:t>
            </a:r>
            <a:r>
              <a:rPr lang="de-DE" sz="2000" b="1" dirty="0" smtClean="0">
                <a:solidFill>
                  <a:schemeClr val="accent1">
                    <a:lumMod val="50000"/>
                  </a:schemeClr>
                </a:solidFill>
                <a:latin typeface="Fira Sans Condensed" panose="020B0503050000020004" pitchFamily="34" charset="0"/>
              </a:rPr>
              <a:t>zu niedrig</a:t>
            </a:r>
            <a:r>
              <a:rPr lang="de-DE" sz="2000" dirty="0" smtClean="0">
                <a:solidFill>
                  <a:schemeClr val="accent1">
                    <a:lumMod val="50000"/>
                  </a:schemeClr>
                </a:solidFill>
                <a:latin typeface="Fira Sans Condensed" panose="020B0503050000020004" pitchFamily="34" charset="0"/>
              </a:rPr>
              <a:t>.</a:t>
            </a:r>
          </a:p>
          <a:p>
            <a:pPr marL="342900" indent="-342900" algn="l" defTabSz="457200">
              <a:spcAft>
                <a:spcPts val="1800"/>
              </a:spcAft>
              <a:buSzPct val="105000"/>
              <a:buFontTx/>
              <a:buChar char="-"/>
              <a:tabLst>
                <a:tab pos="447675" algn="l"/>
              </a:tabLst>
            </a:pPr>
            <a:r>
              <a:rPr lang="de-DE" sz="2000" b="1" dirty="0" smtClean="0">
                <a:solidFill>
                  <a:schemeClr val="accent1">
                    <a:lumMod val="50000"/>
                  </a:schemeClr>
                </a:solidFill>
                <a:latin typeface="Fira Sans Condensed" panose="020B0503050000020004" pitchFamily="34" charset="0"/>
              </a:rPr>
              <a:t>Landesförderung der Sanierung </a:t>
            </a:r>
            <a:r>
              <a:rPr lang="de-DE" sz="2000" dirty="0" smtClean="0">
                <a:solidFill>
                  <a:schemeClr val="accent1">
                    <a:lumMod val="50000"/>
                  </a:schemeClr>
                </a:solidFill>
                <a:latin typeface="Fira Sans Condensed" panose="020B0503050000020004" pitchFamily="34" charset="0"/>
              </a:rPr>
              <a:t>von </a:t>
            </a:r>
            <a:r>
              <a:rPr lang="de-DE" sz="2000" dirty="0">
                <a:solidFill>
                  <a:schemeClr val="accent1">
                    <a:lumMod val="50000"/>
                  </a:schemeClr>
                </a:solidFill>
                <a:latin typeface="Fira Sans Condensed" panose="020B0503050000020004" pitchFamily="34" charset="0"/>
              </a:rPr>
              <a:t>Wohnheimplätzen in </a:t>
            </a:r>
            <a:r>
              <a:rPr lang="de-DE" sz="2000" dirty="0" smtClean="0">
                <a:solidFill>
                  <a:schemeClr val="accent1">
                    <a:lumMod val="50000"/>
                  </a:schemeClr>
                </a:solidFill>
                <a:latin typeface="Fira Sans Condensed" panose="020B0503050000020004" pitchFamily="34" charset="0"/>
              </a:rPr>
              <a:t>Wismar </a:t>
            </a:r>
            <a:r>
              <a:rPr lang="de-DE" sz="2000" dirty="0">
                <a:solidFill>
                  <a:schemeClr val="accent1">
                    <a:lumMod val="50000"/>
                  </a:schemeClr>
                </a:solidFill>
                <a:latin typeface="Fira Sans Condensed" panose="020B0503050000020004" pitchFamily="34" charset="0"/>
              </a:rPr>
              <a:t>liegt aktuell bei </a:t>
            </a:r>
            <a:r>
              <a:rPr lang="de-DE" sz="2000" dirty="0" smtClean="0">
                <a:solidFill>
                  <a:schemeClr val="accent1">
                    <a:lumMod val="50000"/>
                  </a:schemeClr>
                </a:solidFill>
                <a:latin typeface="Fira Sans Condensed" panose="020B0503050000020004" pitchFamily="34" charset="0"/>
              </a:rPr>
              <a:t>21% </a:t>
            </a:r>
            <a:r>
              <a:rPr lang="de-DE" sz="2000" dirty="0">
                <a:solidFill>
                  <a:schemeClr val="accent1">
                    <a:lumMod val="50000"/>
                  </a:schemeClr>
                </a:solidFill>
                <a:latin typeface="Fira Sans Condensed" panose="020B0503050000020004" pitchFamily="34" charset="0"/>
              </a:rPr>
              <a:t>echtem Zuschuss und anteiligem zinslosen Darlehen und ist für eine kostendeckende UND soziale Miete </a:t>
            </a:r>
            <a:r>
              <a:rPr lang="de-DE" sz="2000" b="1" dirty="0">
                <a:solidFill>
                  <a:schemeClr val="accent1">
                    <a:lumMod val="50000"/>
                  </a:schemeClr>
                </a:solidFill>
                <a:latin typeface="Fira Sans Condensed" panose="020B0503050000020004" pitchFamily="34" charset="0"/>
              </a:rPr>
              <a:t>zu niedrig</a:t>
            </a:r>
            <a:r>
              <a:rPr lang="de-DE" sz="2000" dirty="0">
                <a:solidFill>
                  <a:schemeClr val="accent1">
                    <a:lumMod val="50000"/>
                  </a:schemeClr>
                </a:solidFill>
                <a:latin typeface="Fira Sans Condensed" panose="020B0503050000020004" pitchFamily="34" charset="0"/>
              </a:rPr>
              <a:t>.</a:t>
            </a:r>
          </a:p>
          <a:p>
            <a:pPr marL="342900" lvl="0" indent="-342900" algn="l" defTabSz="457200">
              <a:spcAft>
                <a:spcPts val="1800"/>
              </a:spcAft>
              <a:buSzPct val="105000"/>
              <a:buFontTx/>
              <a:buChar char="-"/>
              <a:tabLst>
                <a:tab pos="447675" algn="l"/>
              </a:tabLst>
            </a:pPr>
            <a:endParaRPr lang="de-DE" sz="2000" dirty="0">
              <a:solidFill>
                <a:schemeClr val="accent1">
                  <a:lumMod val="50000"/>
                </a:schemeClr>
              </a:solidFill>
              <a:latin typeface="Fira Sans Condensed" panose="020B0503050000020004" pitchFamily="34" charset="0"/>
            </a:endParaRPr>
          </a:p>
        </p:txBody>
      </p:sp>
    </p:spTree>
    <p:extLst>
      <p:ext uri="{BB962C8B-B14F-4D97-AF65-F5344CB8AC3E}">
        <p14:creationId xmlns:p14="http://schemas.microsoft.com/office/powerpoint/2010/main" val="41839859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a:t>Finanzielle Situation der Studierenden in </a:t>
            </a:r>
            <a:r>
              <a:rPr lang="de-DE" sz="2800" dirty="0" smtClean="0"/>
              <a:t>MV</a:t>
            </a:r>
            <a:br>
              <a:rPr lang="de-DE" sz="2800" dirty="0" smtClean="0"/>
            </a:br>
            <a:r>
              <a:rPr lang="de-DE" sz="2800" dirty="0" smtClean="0">
                <a:solidFill>
                  <a:srgbClr val="FFC000"/>
                </a:solidFill>
              </a:rPr>
              <a:t>Wohnheime</a:t>
            </a:r>
            <a:r>
              <a:rPr lang="de-DE" sz="2800" dirty="0" smtClean="0"/>
              <a:t>	</a:t>
            </a:r>
            <a:endParaRPr lang="de-DE" sz="2800" dirty="0"/>
          </a:p>
        </p:txBody>
      </p:sp>
      <p:sp>
        <p:nvSpPr>
          <p:cNvPr id="3" name="Inhaltsplatzhalter 2"/>
          <p:cNvSpPr>
            <a:spLocks noGrp="1"/>
          </p:cNvSpPr>
          <p:nvPr>
            <p:ph idx="1"/>
          </p:nvPr>
        </p:nvSpPr>
        <p:spPr>
          <a:xfrm>
            <a:off x="331470" y="1527898"/>
            <a:ext cx="8492490" cy="4628353"/>
          </a:xfrm>
        </p:spPr>
        <p:txBody>
          <a:bodyPr/>
          <a:lstStyle/>
          <a:p>
            <a:pPr marL="342900" lvl="0" indent="-342900" algn="l" defTabSz="457200">
              <a:spcAft>
                <a:spcPts val="1800"/>
              </a:spcAft>
              <a:buSzPct val="105000"/>
              <a:buFont typeface="Wingdings" panose="05000000000000000000" pitchFamily="2" charset="2"/>
              <a:buChar char="§"/>
              <a:tabLst>
                <a:tab pos="447675" algn="l"/>
              </a:tabLst>
            </a:pPr>
            <a:endParaRPr lang="de-DE" dirty="0">
              <a:latin typeface="Fira Sans Condensed" panose="020B0503050000020004" pitchFamily="34" charset="0"/>
            </a:endParaRPr>
          </a:p>
          <a:p>
            <a:pPr marL="109728" lvl="0" algn="ctr">
              <a:tabLst>
                <a:tab pos="447675" algn="l"/>
              </a:tabLst>
            </a:pPr>
            <a:endParaRPr lang="de-DE" sz="2000" i="1" dirty="0"/>
          </a:p>
          <a:p>
            <a:pPr marL="109728" algn="ctr">
              <a:spcAft>
                <a:spcPts val="1200"/>
              </a:spcAft>
              <a:tabLst>
                <a:tab pos="447675" algn="l"/>
              </a:tabLst>
            </a:pPr>
            <a:endParaRPr lang="de-DE" sz="2000" dirty="0" smtClean="0">
              <a:latin typeface="Fira Sans Condensed Book" panose="020B0503050000020004" pitchFamily="34" charset="0"/>
            </a:endParaRPr>
          </a:p>
          <a:p>
            <a:pPr marL="109728" algn="ctr">
              <a:spcAft>
                <a:spcPts val="1200"/>
              </a:spcAft>
              <a:tabLst>
                <a:tab pos="447675" algn="l"/>
              </a:tabLst>
            </a:pPr>
            <a:endParaRPr lang="de-DE" sz="2000" dirty="0">
              <a:latin typeface="Fira Sans Condensed Book" panose="020B0503050000020004" pitchFamily="34" charset="0"/>
            </a:endParaRPr>
          </a:p>
          <a:p>
            <a:endParaRPr lang="de-DE" dirty="0"/>
          </a:p>
        </p:txBody>
      </p:sp>
      <p:pic>
        <p:nvPicPr>
          <p:cNvPr id="14" name="Grafik 13"/>
          <p:cNvPicPr>
            <a:picLocks noChangeAspect="1"/>
          </p:cNvPicPr>
          <p:nvPr/>
        </p:nvPicPr>
        <p:blipFill>
          <a:blip r:embed="rId2"/>
          <a:stretch>
            <a:fillRect/>
          </a:stretch>
        </p:blipFill>
        <p:spPr>
          <a:xfrm>
            <a:off x="7830588" y="202552"/>
            <a:ext cx="993372" cy="982211"/>
          </a:xfrm>
          <a:prstGeom prst="rect">
            <a:avLst/>
          </a:prstGeom>
        </p:spPr>
      </p:pic>
      <p:sp>
        <p:nvSpPr>
          <p:cNvPr id="5" name="Inhaltsplatzhalter 2"/>
          <p:cNvSpPr txBox="1">
            <a:spLocks/>
          </p:cNvSpPr>
          <p:nvPr/>
        </p:nvSpPr>
        <p:spPr>
          <a:xfrm>
            <a:off x="491490" y="1527898"/>
            <a:ext cx="8172450" cy="4336538"/>
          </a:xfrm>
          <a:prstGeom prst="rect">
            <a:avLst/>
          </a:prstGeom>
        </p:spPr>
        <p:txBody>
          <a:bodyPr vert="horz" lIns="91440" tIns="45720" rIns="91440" bIns="45720" rtlCol="0">
            <a:normAutofit/>
          </a:bodyPr>
          <a:lstStyle>
            <a:lvl1pPr marL="0" indent="0" algn="just" defTabSz="914400" rtl="0" eaLnBrk="1" latinLnBrk="0" hangingPunct="1">
              <a:lnSpc>
                <a:spcPct val="100000"/>
              </a:lnSpc>
              <a:spcBef>
                <a:spcPts val="0"/>
              </a:spcBef>
              <a:spcAft>
                <a:spcPts val="600"/>
              </a:spcAft>
              <a:buFont typeface="Arial" panose="020B0604020202020204" pitchFamily="34" charset="0"/>
              <a:buNone/>
              <a:defRPr sz="2400" kern="1200">
                <a:solidFill>
                  <a:srgbClr val="0D3559"/>
                </a:solidFill>
                <a:latin typeface="Fira Sans Condensed Medium" panose="020B0603050000020004" pitchFamily="34" charset="0"/>
                <a:ea typeface="+mn-ea"/>
                <a:cs typeface="+mn-cs"/>
              </a:defRPr>
            </a:lvl1pPr>
            <a:lvl2pPr marL="354013" indent="-354013" algn="just" defTabSz="914400" rtl="0" eaLnBrk="1" latinLnBrk="0" hangingPunct="1">
              <a:lnSpc>
                <a:spcPct val="100000"/>
              </a:lnSpc>
              <a:spcBef>
                <a:spcPts val="0"/>
              </a:spcBef>
              <a:spcAft>
                <a:spcPts val="600"/>
              </a:spcAft>
              <a:buFont typeface="Wingdings" panose="05000000000000000000" pitchFamily="2" charset="2"/>
              <a:buChar char="§"/>
              <a:defRPr sz="2400" kern="1200">
                <a:solidFill>
                  <a:srgbClr val="0D3559"/>
                </a:solidFill>
                <a:latin typeface="Fira Sans Condensed Book" panose="020B0503050000020004" pitchFamily="34" charset="0"/>
                <a:ea typeface="+mn-ea"/>
                <a:cs typeface="+mn-cs"/>
              </a:defRPr>
            </a:lvl2pPr>
            <a:lvl3pPr marL="628650" indent="-274638" algn="just" defTabSz="914400" rtl="0" eaLnBrk="1" latinLnBrk="0" hangingPunct="1">
              <a:lnSpc>
                <a:spcPct val="100000"/>
              </a:lnSpc>
              <a:spcBef>
                <a:spcPts val="0"/>
              </a:spcBef>
              <a:spcAft>
                <a:spcPts val="600"/>
              </a:spcAft>
              <a:buClr>
                <a:srgbClr val="0D3559"/>
              </a:buClr>
              <a:buFont typeface="Arial" panose="020B0604020202020204" pitchFamily="34" charset="0"/>
              <a:buChar char="•"/>
              <a:defRPr sz="2400" kern="1200">
                <a:solidFill>
                  <a:srgbClr val="0D3559"/>
                </a:solidFill>
                <a:latin typeface="Fira Sans Condensed Book" panose="020B05030500000200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de-DE" sz="2000" b="1" dirty="0">
                <a:solidFill>
                  <a:schemeClr val="tx2"/>
                </a:solidFill>
                <a:latin typeface="Fira Sans Condensed" panose="020B0503050000020004" pitchFamily="34" charset="0"/>
              </a:rPr>
              <a:t>FAZIT</a:t>
            </a:r>
          </a:p>
          <a:p>
            <a:pPr lvl="0" algn="l"/>
            <a:r>
              <a:rPr lang="de-DE" sz="2000" dirty="0" smtClean="0">
                <a:solidFill>
                  <a:schemeClr val="tx2"/>
                </a:solidFill>
                <a:sym typeface="Wingdings" panose="05000000000000000000" pitchFamily="2" charset="2"/>
              </a:rPr>
              <a:t> </a:t>
            </a:r>
            <a:r>
              <a:rPr lang="de-DE" sz="2000" dirty="0">
                <a:solidFill>
                  <a:schemeClr val="tx2"/>
                </a:solidFill>
                <a:latin typeface="Fira Sans Condensed" panose="020B0503050000020004" pitchFamily="34" charset="0"/>
                <a:sym typeface="Wingdings" panose="05000000000000000000" pitchFamily="2" charset="2"/>
              </a:rPr>
              <a:t>Auch </a:t>
            </a:r>
            <a:r>
              <a:rPr lang="de-DE" sz="2000" dirty="0" smtClean="0">
                <a:solidFill>
                  <a:schemeClr val="tx2"/>
                </a:solidFill>
                <a:latin typeface="Fira Sans Condensed" panose="020B0503050000020004" pitchFamily="34" charset="0"/>
              </a:rPr>
              <a:t>Mecklenburg-Vorpommern </a:t>
            </a:r>
            <a:r>
              <a:rPr lang="de-DE" sz="2000" dirty="0">
                <a:solidFill>
                  <a:schemeClr val="tx2"/>
                </a:solidFill>
                <a:latin typeface="Fira Sans Condensed" panose="020B0503050000020004" pitchFamily="34" charset="0"/>
              </a:rPr>
              <a:t>braucht eine </a:t>
            </a:r>
            <a:r>
              <a:rPr lang="de-DE" sz="2000" b="1" dirty="0">
                <a:solidFill>
                  <a:schemeClr val="tx2"/>
                </a:solidFill>
                <a:latin typeface="Fira Sans Condensed" panose="020B0503050000020004" pitchFamily="34" charset="0"/>
              </a:rPr>
              <a:t>eigene ergänzende Förderrichtlinie im Rahmen des Sozialen </a:t>
            </a:r>
            <a:r>
              <a:rPr lang="de-DE" sz="2000" b="1" dirty="0" smtClean="0">
                <a:solidFill>
                  <a:schemeClr val="tx2"/>
                </a:solidFill>
                <a:latin typeface="Fira Sans Condensed" panose="020B0503050000020004" pitchFamily="34" charset="0"/>
              </a:rPr>
              <a:t>Wohnungsbaus für Studierendenwohnheime</a:t>
            </a:r>
            <a:r>
              <a:rPr lang="de-DE" sz="2000" dirty="0" smtClean="0">
                <a:solidFill>
                  <a:schemeClr val="tx2"/>
                </a:solidFill>
                <a:latin typeface="Fira Sans Condensed" panose="020B0503050000020004" pitchFamily="34" charset="0"/>
              </a:rPr>
              <a:t>, </a:t>
            </a:r>
            <a:r>
              <a:rPr lang="de-DE" sz="2000" dirty="0">
                <a:solidFill>
                  <a:schemeClr val="tx2"/>
                </a:solidFill>
                <a:latin typeface="Fira Sans Condensed" panose="020B0503050000020004" pitchFamily="34" charset="0"/>
              </a:rPr>
              <a:t>welche die Besonderheiten von </a:t>
            </a:r>
            <a:r>
              <a:rPr lang="de-DE" sz="2000" dirty="0" smtClean="0">
                <a:solidFill>
                  <a:schemeClr val="tx2"/>
                </a:solidFill>
                <a:latin typeface="Fira Sans Condensed" panose="020B0503050000020004" pitchFamily="34" charset="0"/>
              </a:rPr>
              <a:t>Wohnheimen </a:t>
            </a:r>
            <a:r>
              <a:rPr lang="de-DE" sz="2000" dirty="0">
                <a:solidFill>
                  <a:schemeClr val="tx2"/>
                </a:solidFill>
                <a:latin typeface="Fira Sans Condensed" panose="020B0503050000020004" pitchFamily="34" charset="0"/>
              </a:rPr>
              <a:t>berücksichtigt und damit sowohl die Finanzierung der Sanierung und bei Bedarf des Neubaus von Wohnheimen als auch soziale Mieten für die Studierende ermöglicht. Der echte Zuschuss muss hierfür mindestens 50% betragen. Zusätzliche Mittel seitens des Bundes stehen über das Programm „Junges Wohnen“ zur Verfügung.</a:t>
            </a:r>
          </a:p>
          <a:p>
            <a:endParaRPr lang="de-DE" dirty="0"/>
          </a:p>
        </p:txBody>
      </p:sp>
    </p:spTree>
    <p:extLst>
      <p:ext uri="{BB962C8B-B14F-4D97-AF65-F5344CB8AC3E}">
        <p14:creationId xmlns:p14="http://schemas.microsoft.com/office/powerpoint/2010/main" val="19762129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Larissa">
  <a:themeElements>
    <a:clrScheme name="Benutzerdefiniert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FFFFFF"/>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19050">
          <a:solidFill>
            <a:schemeClr val="bg1"/>
          </a:solidFill>
        </a:ln>
      </a:spPr>
      <a:bodyPr wrap="square" rtlCol="0">
        <a:spAutoFit/>
      </a:bodyPr>
      <a:lstStyle>
        <a:defPPr algn="ctr">
          <a:defRPr sz="2000" b="1" dirty="0" smtClean="0">
            <a:solidFill>
              <a:schemeClr val="tx2">
                <a:lumMod val="50000"/>
              </a:schemeClr>
            </a:solidFill>
          </a:defRPr>
        </a:defPPr>
      </a:lstStyle>
    </a:txDef>
  </a:objectDefaults>
  <a:extraClrScheme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710</Words>
  <Application>Microsoft Office PowerPoint</Application>
  <PresentationFormat>Bildschirmpräsentation (4:3)</PresentationFormat>
  <Paragraphs>118</Paragraphs>
  <Slides>13</Slides>
  <Notes>1</Notes>
  <HiddenSlides>0</HiddenSlides>
  <MMClips>0</MMClips>
  <ScaleCrop>false</ScaleCrop>
  <HeadingPairs>
    <vt:vector size="6" baseType="variant">
      <vt:variant>
        <vt:lpstr>Verwendete Schriftarten</vt:lpstr>
      </vt:variant>
      <vt:variant>
        <vt:i4>7</vt:i4>
      </vt:variant>
      <vt:variant>
        <vt:lpstr>Design</vt:lpstr>
      </vt:variant>
      <vt:variant>
        <vt:i4>2</vt:i4>
      </vt:variant>
      <vt:variant>
        <vt:lpstr>Folientitel</vt:lpstr>
      </vt:variant>
      <vt:variant>
        <vt:i4>13</vt:i4>
      </vt:variant>
    </vt:vector>
  </HeadingPairs>
  <TitlesOfParts>
    <vt:vector size="22" baseType="lpstr">
      <vt:lpstr>Arial</vt:lpstr>
      <vt:lpstr>Calibri</vt:lpstr>
      <vt:lpstr>Fira Sans Condensed</vt:lpstr>
      <vt:lpstr>Fira Sans Condensed Book</vt:lpstr>
      <vt:lpstr>Fira Sans Condensed Light</vt:lpstr>
      <vt:lpstr>Fira Sans Condensed Medium</vt:lpstr>
      <vt:lpstr>Wingdings</vt:lpstr>
      <vt:lpstr>Office</vt:lpstr>
      <vt:lpstr>1_Larissa</vt:lpstr>
      <vt:lpstr>PowerPoint-Präsentation</vt:lpstr>
      <vt:lpstr>Anhörung zum Landeshaushaltsgesetz 2024/2025</vt:lpstr>
      <vt:lpstr>Finanzielle Situation der Studierenden in MV  </vt:lpstr>
      <vt:lpstr>Finanzielle Situation der Studierenden in MV  </vt:lpstr>
      <vt:lpstr>Wie geht‘s den Studierenden?</vt:lpstr>
      <vt:lpstr>Finanzielle Situation der Studierenden in MV  Mensen </vt:lpstr>
      <vt:lpstr>Finanzielle Situation der Studierenden in MV  Mensen  </vt:lpstr>
      <vt:lpstr>Finanzielle Situation der Studierenden in MV  Wohnheime </vt:lpstr>
      <vt:lpstr>Finanzielle Situation der Studierenden in MV Wohnheime </vt:lpstr>
      <vt:lpstr>Finanzielle Situation der Studierenden in MV  Wohnheime</vt:lpstr>
      <vt:lpstr>Finanzielle Situation der Studierenden in MV  BAföG/KFW-Kredite</vt:lpstr>
      <vt:lpstr>Finanzielle Situation der Studierenden in MV  </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Ulitzsch, Heike</dc:creator>
  <cp:lastModifiedBy>Wolf, Romy</cp:lastModifiedBy>
  <cp:revision>114</cp:revision>
  <dcterms:created xsi:type="dcterms:W3CDTF">2021-04-22T12:27:43Z</dcterms:created>
  <dcterms:modified xsi:type="dcterms:W3CDTF">2023-10-05T08:26:01Z</dcterms:modified>
</cp:coreProperties>
</file>